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9" r:id="rId3"/>
    <p:sldId id="257" r:id="rId4"/>
    <p:sldId id="258" r:id="rId5"/>
    <p:sldId id="269" r:id="rId6"/>
    <p:sldId id="278" r:id="rId7"/>
    <p:sldId id="305" r:id="rId8"/>
    <p:sldId id="306" r:id="rId9"/>
    <p:sldId id="296" r:id="rId10"/>
    <p:sldId id="265" r:id="rId11"/>
    <p:sldId id="300" r:id="rId12"/>
    <p:sldId id="307" r:id="rId13"/>
    <p:sldId id="309" r:id="rId14"/>
    <p:sldId id="310" r:id="rId15"/>
    <p:sldId id="308" r:id="rId16"/>
    <p:sldId id="302" r:id="rId17"/>
    <p:sldId id="303" r:id="rId18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57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A9247D8-00A2-49F6-8DAC-D25E27356E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A49116-9855-4296-B048-B69CB6B291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8048A4C9-E498-4FAD-ADA0-1C19741F3C25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A066C9-3BD3-4BA1-A1FB-935AB0B1A0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169A90-B2F6-4AC7-BB25-2B64E42B9B3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62B8EBB3-C0F4-475E-B1DC-CC40B2C01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337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CB93A-BAED-4709-8118-66A5EAA2416D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05325"/>
            <a:ext cx="5661025" cy="36877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9C1E5-26D9-4687-8F64-A24399B27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60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1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hcollaborative.org/kchms-public-comment/" TargetMode="External"/><Relationship Id="rId2" Type="http://schemas.openxmlformats.org/officeDocument/2006/relationships/hyperlink" Target="http://www.khcollaborative.org/pmac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khcollaborative.org/pmacportal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7921C-7856-49BF-8E11-E7F4FA9982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KY Performance Measures Alignment Committee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62F2AF-E90A-4C20-B792-563EF624C2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Introductory Meeting</a:t>
            </a:r>
          </a:p>
          <a:p>
            <a:r>
              <a:rPr lang="en-US" dirty="0"/>
              <a:t>April 12, 2018</a:t>
            </a:r>
          </a:p>
        </p:txBody>
      </p:sp>
    </p:spTree>
    <p:extLst>
      <p:ext uri="{BB962C8B-B14F-4D97-AF65-F5344CB8AC3E}">
        <p14:creationId xmlns:p14="http://schemas.microsoft.com/office/powerpoint/2010/main" val="1152332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2329C-C4C5-44B4-B5F8-E6EB47E26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Period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F3B08-FFB7-4C8D-B5B3-6D7485DBE9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Stephanie Clouser</a:t>
            </a:r>
          </a:p>
        </p:txBody>
      </p:sp>
    </p:spTree>
    <p:extLst>
      <p:ext uri="{BB962C8B-B14F-4D97-AF65-F5344CB8AC3E}">
        <p14:creationId xmlns:p14="http://schemas.microsoft.com/office/powerpoint/2010/main" val="3022262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BDFDE92-3048-42FC-A509-50033652CACA}"/>
              </a:ext>
            </a:extLst>
          </p:cNvPr>
          <p:cNvGrpSpPr/>
          <p:nvPr/>
        </p:nvGrpSpPr>
        <p:grpSpPr>
          <a:xfrm>
            <a:off x="5069711" y="1593333"/>
            <a:ext cx="6667018" cy="3671331"/>
            <a:chOff x="5069711" y="1593333"/>
            <a:chExt cx="6667018" cy="367133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D16C75-A3C0-4DB2-9439-55540D4D3739}"/>
                </a:ext>
              </a:extLst>
            </p:cNvPr>
            <p:cNvSpPr/>
            <p:nvPr/>
          </p:nvSpPr>
          <p:spPr>
            <a:xfrm>
              <a:off x="5069711" y="3317578"/>
              <a:ext cx="6667018" cy="222842"/>
            </a:xfrm>
            <a:prstGeom prst="rect">
              <a:avLst/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2ACC4B5A-0479-49FD-B7A4-23A02D19D6BD}"/>
                </a:ext>
              </a:extLst>
            </p:cNvPr>
            <p:cNvSpPr/>
            <p:nvPr/>
          </p:nvSpPr>
          <p:spPr>
            <a:xfrm>
              <a:off x="5337140" y="3635128"/>
              <a:ext cx="2132924" cy="629530"/>
            </a:xfrm>
            <a:custGeom>
              <a:avLst/>
              <a:gdLst>
                <a:gd name="connsiteX0" fmla="*/ 0 w 2132924"/>
                <a:gd name="connsiteY0" fmla="*/ 0 h 629530"/>
                <a:gd name="connsiteX1" fmla="*/ 2132924 w 2132924"/>
                <a:gd name="connsiteY1" fmla="*/ 0 h 629530"/>
                <a:gd name="connsiteX2" fmla="*/ 2132924 w 2132924"/>
                <a:gd name="connsiteY2" fmla="*/ 629530 h 629530"/>
                <a:gd name="connsiteX3" fmla="*/ 0 w 2132924"/>
                <a:gd name="connsiteY3" fmla="*/ 629530 h 629530"/>
                <a:gd name="connsiteX4" fmla="*/ 0 w 2132924"/>
                <a:gd name="connsiteY4" fmla="*/ 0 h 629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2924" h="629530">
                  <a:moveTo>
                    <a:pt x="0" y="0"/>
                  </a:moveTo>
                  <a:lnTo>
                    <a:pt x="2132924" y="0"/>
                  </a:lnTo>
                  <a:lnTo>
                    <a:pt x="2132924" y="629530"/>
                  </a:lnTo>
                  <a:lnTo>
                    <a:pt x="0" y="62953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1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r>
                <a:rPr lang="en-US" sz="2000" kern="1200" dirty="0"/>
                <a:t>Apr. 24</a:t>
              </a: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BECFB83-D794-406F-95F0-938890ABBFA4}"/>
                </a:ext>
              </a:extLst>
            </p:cNvPr>
            <p:cNvSpPr/>
            <p:nvPr/>
          </p:nvSpPr>
          <p:spPr>
            <a:xfrm>
              <a:off x="5230494" y="1593333"/>
              <a:ext cx="2346217" cy="777163"/>
            </a:xfrm>
            <a:custGeom>
              <a:avLst/>
              <a:gdLst>
                <a:gd name="connsiteX0" fmla="*/ 0 w 2346217"/>
                <a:gd name="connsiteY0" fmla="*/ 0 h 777163"/>
                <a:gd name="connsiteX1" fmla="*/ 2346217 w 2346217"/>
                <a:gd name="connsiteY1" fmla="*/ 0 h 777163"/>
                <a:gd name="connsiteX2" fmla="*/ 2346217 w 2346217"/>
                <a:gd name="connsiteY2" fmla="*/ 777163 h 777163"/>
                <a:gd name="connsiteX3" fmla="*/ 0 w 2346217"/>
                <a:gd name="connsiteY3" fmla="*/ 777163 h 777163"/>
                <a:gd name="connsiteX4" fmla="*/ 0 w 2346217"/>
                <a:gd name="connsiteY4" fmla="*/ 0 h 777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6217" h="777163">
                  <a:moveTo>
                    <a:pt x="0" y="0"/>
                  </a:moveTo>
                  <a:lnTo>
                    <a:pt x="2346217" y="0"/>
                  </a:lnTo>
                  <a:lnTo>
                    <a:pt x="2346217" y="777163"/>
                  </a:lnTo>
                  <a:lnTo>
                    <a:pt x="0" y="77716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875" tIns="142875" rIns="142875" bIns="142875" numCol="1" spcCol="1270" anchor="ctr" anchorCtr="0">
              <a:noAutofit/>
            </a:bodyPr>
            <a:lstStyle/>
            <a:p>
              <a:pPr marL="0" lvl="0" indent="0" algn="l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500" kern="1200" dirty="0"/>
                <a:t>PMAC Meeting #2</a:t>
              </a:r>
            </a:p>
          </p:txBody>
        </p:sp>
        <p:sp>
          <p:nvSpPr>
            <p:cNvPr id="11" name="Straight Connector 10">
              <a:extLst>
                <a:ext uri="{FF2B5EF4-FFF2-40B4-BE49-F238E27FC236}">
                  <a16:creationId xmlns:a16="http://schemas.microsoft.com/office/drawing/2014/main" id="{9B9F68D7-A848-41C6-983C-27F104998081}"/>
                </a:ext>
              </a:extLst>
            </p:cNvPr>
            <p:cNvSpPr/>
            <p:nvPr/>
          </p:nvSpPr>
          <p:spPr>
            <a:xfrm>
              <a:off x="6403602" y="2370497"/>
              <a:ext cx="0" cy="947081"/>
            </a:xfrm>
            <a:prstGeom prst="line">
              <a:avLst/>
            </a:prstGeom>
            <a:gradFill rotWithShape="0">
              <a:gsLst>
                <a:gs pos="0">
                  <a:schemeClr val="accent1">
                    <a:tint val="83000"/>
                    <a:satMod val="100000"/>
                    <a:lumMod val="100000"/>
                  </a:schemeClr>
                </a:gs>
                <a:gs pos="100000">
                  <a:schemeClr val="accent1">
                    <a:tint val="61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 w="6350" cap="flat" cmpd="sng" algn="ctr">
              <a:solidFill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solidFill>
              <a:prstDash val="dash"/>
            </a:ln>
            <a:effectLst/>
          </p:spPr>
          <p:style>
            <a:lnRef idx="1">
              <a:scrgbClr r="0" g="0" b="0"/>
            </a:lnRef>
            <a:fillRef idx="2">
              <a:scrgbClr r="0" g="0" b="0"/>
            </a:fillRef>
            <a:effectRef idx="1">
              <a:scrgbClr r="0" g="0" b="0"/>
            </a:effectRef>
            <a:fontRef idx="minor">
              <a:schemeClr val="dk1"/>
            </a:fontRef>
          </p:style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02526DB-B2A9-4783-A36B-34385218C3DF}"/>
                </a:ext>
              </a:extLst>
            </p:cNvPr>
            <p:cNvSpPr/>
            <p:nvPr/>
          </p:nvSpPr>
          <p:spPr>
            <a:xfrm>
              <a:off x="6670218" y="2593339"/>
              <a:ext cx="2132924" cy="629530"/>
            </a:xfrm>
            <a:custGeom>
              <a:avLst/>
              <a:gdLst>
                <a:gd name="connsiteX0" fmla="*/ 0 w 2132924"/>
                <a:gd name="connsiteY0" fmla="*/ 0 h 629530"/>
                <a:gd name="connsiteX1" fmla="*/ 2132924 w 2132924"/>
                <a:gd name="connsiteY1" fmla="*/ 0 h 629530"/>
                <a:gd name="connsiteX2" fmla="*/ 2132924 w 2132924"/>
                <a:gd name="connsiteY2" fmla="*/ 629530 h 629530"/>
                <a:gd name="connsiteX3" fmla="*/ 0 w 2132924"/>
                <a:gd name="connsiteY3" fmla="*/ 629530 h 629530"/>
                <a:gd name="connsiteX4" fmla="*/ 0 w 2132924"/>
                <a:gd name="connsiteY4" fmla="*/ 0 h 629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2924" h="629530">
                  <a:moveTo>
                    <a:pt x="0" y="0"/>
                  </a:moveTo>
                  <a:lnTo>
                    <a:pt x="2132924" y="0"/>
                  </a:lnTo>
                  <a:lnTo>
                    <a:pt x="2132924" y="629530"/>
                  </a:lnTo>
                  <a:lnTo>
                    <a:pt x="0" y="62953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b" anchorCtr="1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r>
                <a:rPr lang="en-US" sz="2000" kern="1200"/>
                <a:t>May 15</a:t>
              </a: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85B4DE4-E8A7-439A-8DE2-6C4ABF2578B1}"/>
                </a:ext>
              </a:extLst>
            </p:cNvPr>
            <p:cNvSpPr/>
            <p:nvPr/>
          </p:nvSpPr>
          <p:spPr>
            <a:xfrm>
              <a:off x="6563572" y="4487501"/>
              <a:ext cx="2346217" cy="777163"/>
            </a:xfrm>
            <a:custGeom>
              <a:avLst/>
              <a:gdLst>
                <a:gd name="connsiteX0" fmla="*/ 0 w 2346217"/>
                <a:gd name="connsiteY0" fmla="*/ 0 h 777163"/>
                <a:gd name="connsiteX1" fmla="*/ 2346217 w 2346217"/>
                <a:gd name="connsiteY1" fmla="*/ 0 h 777163"/>
                <a:gd name="connsiteX2" fmla="*/ 2346217 w 2346217"/>
                <a:gd name="connsiteY2" fmla="*/ 777163 h 777163"/>
                <a:gd name="connsiteX3" fmla="*/ 0 w 2346217"/>
                <a:gd name="connsiteY3" fmla="*/ 777163 h 777163"/>
                <a:gd name="connsiteX4" fmla="*/ 0 w 2346217"/>
                <a:gd name="connsiteY4" fmla="*/ 0 h 777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6217" h="777163">
                  <a:moveTo>
                    <a:pt x="0" y="0"/>
                  </a:moveTo>
                  <a:lnTo>
                    <a:pt x="2346217" y="0"/>
                  </a:lnTo>
                  <a:lnTo>
                    <a:pt x="2346217" y="777163"/>
                  </a:lnTo>
                  <a:lnTo>
                    <a:pt x="0" y="77716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875" tIns="142875" rIns="142875" bIns="142875" numCol="1" spcCol="1270" anchor="ctr" anchorCtr="0">
              <a:noAutofit/>
            </a:bodyPr>
            <a:lstStyle/>
            <a:p>
              <a:pPr marL="0" lvl="0" indent="0" algn="l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500" kern="1200" dirty="0"/>
                <a:t>PMAC Meeting #3</a:t>
              </a:r>
            </a:p>
          </p:txBody>
        </p:sp>
        <p:sp>
          <p:nvSpPr>
            <p:cNvPr id="14" name="Straight Connector 13">
              <a:extLst>
                <a:ext uri="{FF2B5EF4-FFF2-40B4-BE49-F238E27FC236}">
                  <a16:creationId xmlns:a16="http://schemas.microsoft.com/office/drawing/2014/main" id="{21016A65-0EE4-4426-81B9-FF05739CA00F}"/>
                </a:ext>
              </a:extLst>
            </p:cNvPr>
            <p:cNvSpPr/>
            <p:nvPr/>
          </p:nvSpPr>
          <p:spPr>
            <a:xfrm>
              <a:off x="7736680" y="3540420"/>
              <a:ext cx="0" cy="947081"/>
            </a:xfrm>
            <a:prstGeom prst="line">
              <a:avLst/>
            </a:prstGeom>
            <a:gradFill rotWithShape="0">
              <a:gsLst>
                <a:gs pos="0">
                  <a:schemeClr val="accent1">
                    <a:tint val="83000"/>
                    <a:satMod val="100000"/>
                    <a:lumMod val="100000"/>
                  </a:schemeClr>
                </a:gs>
                <a:gs pos="100000">
                  <a:schemeClr val="accent1">
                    <a:tint val="61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 w="6350" cap="flat" cmpd="sng" algn="ctr">
              <a:solidFill>
                <a:schemeClr val="accent1">
                  <a:shade val="80000"/>
                  <a:hueOff val="-10933"/>
                  <a:satOff val="150"/>
                  <a:lumOff val="7372"/>
                  <a:alphaOff val="0"/>
                </a:schemeClr>
              </a:solidFill>
              <a:prstDash val="dash"/>
            </a:ln>
            <a:effectLst/>
          </p:spPr>
          <p:style>
            <a:lnRef idx="1">
              <a:scrgbClr r="0" g="0" b="0"/>
            </a:lnRef>
            <a:fillRef idx="2">
              <a:scrgbClr r="0" g="0" b="0"/>
            </a:fillRef>
            <a:effectRef idx="1">
              <a:scrgbClr r="0" g="0" b="0"/>
            </a:effectRef>
            <a:fontRef idx="minor">
              <a:schemeClr val="dk1"/>
            </a:fontRef>
          </p:style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7ECC21EC-8EA7-4EDD-BC69-9763BA28D5A2}"/>
                </a:ext>
              </a:extLst>
            </p:cNvPr>
            <p:cNvSpPr/>
            <p:nvPr/>
          </p:nvSpPr>
          <p:spPr>
            <a:xfrm>
              <a:off x="6333964" y="3359361"/>
              <a:ext cx="139276" cy="139276"/>
            </a:xfrm>
            <a:prstGeom prst="ellipse">
              <a:avLst/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 w="9525" cap="flat" cmpd="sng" algn="ctr">
              <a:noFill/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91379C0-92AE-4B4A-B70B-0EEF34FB8F51}"/>
                </a:ext>
              </a:extLst>
            </p:cNvPr>
            <p:cNvSpPr/>
            <p:nvPr/>
          </p:nvSpPr>
          <p:spPr>
            <a:xfrm>
              <a:off x="7667042" y="3359361"/>
              <a:ext cx="139276" cy="139276"/>
            </a:xfrm>
            <a:prstGeom prst="ellipse">
              <a:avLst/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 w="9525" cap="flat" cmpd="sng" algn="ctr">
              <a:noFill/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81FCA31-CDF2-4B38-BA52-89BDE974E667}"/>
                </a:ext>
              </a:extLst>
            </p:cNvPr>
            <p:cNvSpPr/>
            <p:nvPr/>
          </p:nvSpPr>
          <p:spPr>
            <a:xfrm>
              <a:off x="8003296" y="3635128"/>
              <a:ext cx="2132924" cy="629530"/>
            </a:xfrm>
            <a:custGeom>
              <a:avLst/>
              <a:gdLst>
                <a:gd name="connsiteX0" fmla="*/ 0 w 2132924"/>
                <a:gd name="connsiteY0" fmla="*/ 0 h 629530"/>
                <a:gd name="connsiteX1" fmla="*/ 2132924 w 2132924"/>
                <a:gd name="connsiteY1" fmla="*/ 0 h 629530"/>
                <a:gd name="connsiteX2" fmla="*/ 2132924 w 2132924"/>
                <a:gd name="connsiteY2" fmla="*/ 629530 h 629530"/>
                <a:gd name="connsiteX3" fmla="*/ 0 w 2132924"/>
                <a:gd name="connsiteY3" fmla="*/ 629530 h 629530"/>
                <a:gd name="connsiteX4" fmla="*/ 0 w 2132924"/>
                <a:gd name="connsiteY4" fmla="*/ 0 h 629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2924" h="629530">
                  <a:moveTo>
                    <a:pt x="0" y="0"/>
                  </a:moveTo>
                  <a:lnTo>
                    <a:pt x="2132924" y="0"/>
                  </a:lnTo>
                  <a:lnTo>
                    <a:pt x="2132924" y="629530"/>
                  </a:lnTo>
                  <a:lnTo>
                    <a:pt x="0" y="62953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1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r>
                <a:rPr lang="en-US" sz="2000" kern="1200" dirty="0"/>
                <a:t>May 31</a:t>
              </a: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819476D-638C-41EB-9EBD-173628CA0FF2}"/>
                </a:ext>
              </a:extLst>
            </p:cNvPr>
            <p:cNvSpPr/>
            <p:nvPr/>
          </p:nvSpPr>
          <p:spPr>
            <a:xfrm>
              <a:off x="7896650" y="1593333"/>
              <a:ext cx="2346217" cy="777163"/>
            </a:xfrm>
            <a:custGeom>
              <a:avLst/>
              <a:gdLst>
                <a:gd name="connsiteX0" fmla="*/ 0 w 2346217"/>
                <a:gd name="connsiteY0" fmla="*/ 0 h 777163"/>
                <a:gd name="connsiteX1" fmla="*/ 2346217 w 2346217"/>
                <a:gd name="connsiteY1" fmla="*/ 0 h 777163"/>
                <a:gd name="connsiteX2" fmla="*/ 2346217 w 2346217"/>
                <a:gd name="connsiteY2" fmla="*/ 777163 h 777163"/>
                <a:gd name="connsiteX3" fmla="*/ 0 w 2346217"/>
                <a:gd name="connsiteY3" fmla="*/ 777163 h 777163"/>
                <a:gd name="connsiteX4" fmla="*/ 0 w 2346217"/>
                <a:gd name="connsiteY4" fmla="*/ 0 h 777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6217" h="777163">
                  <a:moveTo>
                    <a:pt x="0" y="0"/>
                  </a:moveTo>
                  <a:lnTo>
                    <a:pt x="2346217" y="0"/>
                  </a:lnTo>
                  <a:lnTo>
                    <a:pt x="2346217" y="777163"/>
                  </a:lnTo>
                  <a:lnTo>
                    <a:pt x="0" y="77716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875" tIns="142875" rIns="142875" bIns="142875" numCol="1" spcCol="1270" anchor="ctr" anchorCtr="0">
              <a:noAutofit/>
            </a:bodyPr>
            <a:lstStyle/>
            <a:p>
              <a:pPr marL="0" lvl="0" indent="0" algn="l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500" kern="1200" dirty="0"/>
                <a:t>PMAC Meeting #4</a:t>
              </a:r>
            </a:p>
          </p:txBody>
        </p:sp>
        <p:sp>
          <p:nvSpPr>
            <p:cNvPr id="21" name="Straight Connector 20">
              <a:extLst>
                <a:ext uri="{FF2B5EF4-FFF2-40B4-BE49-F238E27FC236}">
                  <a16:creationId xmlns:a16="http://schemas.microsoft.com/office/drawing/2014/main" id="{C9F57E39-0C3D-44D8-9F98-1E80B48E3B96}"/>
                </a:ext>
              </a:extLst>
            </p:cNvPr>
            <p:cNvSpPr/>
            <p:nvPr/>
          </p:nvSpPr>
          <p:spPr>
            <a:xfrm>
              <a:off x="9069759" y="2370497"/>
              <a:ext cx="0" cy="947081"/>
            </a:xfrm>
            <a:prstGeom prst="line">
              <a:avLst/>
            </a:prstGeom>
            <a:gradFill rotWithShape="0">
              <a:gsLst>
                <a:gs pos="0">
                  <a:schemeClr val="accent1">
                    <a:tint val="83000"/>
                    <a:satMod val="100000"/>
                    <a:lumMod val="100000"/>
                  </a:schemeClr>
                </a:gs>
                <a:gs pos="100000">
                  <a:schemeClr val="accent1">
                    <a:tint val="61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 w="6350" cap="flat" cmpd="sng" algn="ctr">
              <a:solidFill>
                <a:schemeClr val="accent1">
                  <a:shade val="80000"/>
                  <a:hueOff val="-21865"/>
                  <a:satOff val="300"/>
                  <a:lumOff val="14743"/>
                  <a:alphaOff val="0"/>
                </a:schemeClr>
              </a:solidFill>
              <a:prstDash val="dash"/>
            </a:ln>
            <a:effectLst/>
          </p:spPr>
          <p:style>
            <a:lnRef idx="1">
              <a:scrgbClr r="0" g="0" b="0"/>
            </a:lnRef>
            <a:fillRef idx="2">
              <a:scrgbClr r="0" g="0" b="0"/>
            </a:fillRef>
            <a:effectRef idx="1">
              <a:scrgbClr r="0" g="0" b="0"/>
            </a:effectRef>
            <a:fontRef idx="minor">
              <a:schemeClr val="dk1"/>
            </a:fontRef>
          </p:style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2B62206-E982-4CD2-98ED-3C2229C8DD22}"/>
                </a:ext>
              </a:extLst>
            </p:cNvPr>
            <p:cNvSpPr/>
            <p:nvPr/>
          </p:nvSpPr>
          <p:spPr>
            <a:xfrm>
              <a:off x="9336374" y="2593339"/>
              <a:ext cx="2132924" cy="629530"/>
            </a:xfrm>
            <a:custGeom>
              <a:avLst/>
              <a:gdLst>
                <a:gd name="connsiteX0" fmla="*/ 0 w 2132924"/>
                <a:gd name="connsiteY0" fmla="*/ 0 h 629530"/>
                <a:gd name="connsiteX1" fmla="*/ 2132924 w 2132924"/>
                <a:gd name="connsiteY1" fmla="*/ 0 h 629530"/>
                <a:gd name="connsiteX2" fmla="*/ 2132924 w 2132924"/>
                <a:gd name="connsiteY2" fmla="*/ 629530 h 629530"/>
                <a:gd name="connsiteX3" fmla="*/ 0 w 2132924"/>
                <a:gd name="connsiteY3" fmla="*/ 629530 h 629530"/>
                <a:gd name="connsiteX4" fmla="*/ 0 w 2132924"/>
                <a:gd name="connsiteY4" fmla="*/ 0 h 629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2924" h="629530">
                  <a:moveTo>
                    <a:pt x="0" y="0"/>
                  </a:moveTo>
                  <a:lnTo>
                    <a:pt x="2132924" y="0"/>
                  </a:lnTo>
                  <a:lnTo>
                    <a:pt x="2132924" y="629530"/>
                  </a:lnTo>
                  <a:lnTo>
                    <a:pt x="0" y="62953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b" anchorCtr="1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r>
                <a:rPr lang="en-US" sz="2000" kern="1200"/>
                <a:t>June 26</a:t>
              </a: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F6C4B1DE-7575-4864-8C42-29347E6C63EF}"/>
                </a:ext>
              </a:extLst>
            </p:cNvPr>
            <p:cNvSpPr/>
            <p:nvPr/>
          </p:nvSpPr>
          <p:spPr>
            <a:xfrm>
              <a:off x="9229728" y="4487501"/>
              <a:ext cx="2346217" cy="777163"/>
            </a:xfrm>
            <a:custGeom>
              <a:avLst/>
              <a:gdLst>
                <a:gd name="connsiteX0" fmla="*/ 0 w 2346217"/>
                <a:gd name="connsiteY0" fmla="*/ 0 h 777163"/>
                <a:gd name="connsiteX1" fmla="*/ 2346217 w 2346217"/>
                <a:gd name="connsiteY1" fmla="*/ 0 h 777163"/>
                <a:gd name="connsiteX2" fmla="*/ 2346217 w 2346217"/>
                <a:gd name="connsiteY2" fmla="*/ 777163 h 777163"/>
                <a:gd name="connsiteX3" fmla="*/ 0 w 2346217"/>
                <a:gd name="connsiteY3" fmla="*/ 777163 h 777163"/>
                <a:gd name="connsiteX4" fmla="*/ 0 w 2346217"/>
                <a:gd name="connsiteY4" fmla="*/ 0 h 777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6217" h="777163">
                  <a:moveTo>
                    <a:pt x="0" y="0"/>
                  </a:moveTo>
                  <a:lnTo>
                    <a:pt x="2346217" y="0"/>
                  </a:lnTo>
                  <a:lnTo>
                    <a:pt x="2346217" y="777163"/>
                  </a:lnTo>
                  <a:lnTo>
                    <a:pt x="0" y="77716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875" tIns="142875" rIns="142875" bIns="142875" numCol="1" spcCol="1270" anchor="ctr" anchorCtr="0">
              <a:noAutofit/>
            </a:bodyPr>
            <a:lstStyle/>
            <a:p>
              <a:pPr marL="0" lvl="0" indent="0" algn="l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500" kern="1200" dirty="0"/>
                <a:t>PMAC Meeting #5</a:t>
              </a:r>
            </a:p>
          </p:txBody>
        </p:sp>
        <p:sp>
          <p:nvSpPr>
            <p:cNvPr id="24" name="Straight Connector 23">
              <a:extLst>
                <a:ext uri="{FF2B5EF4-FFF2-40B4-BE49-F238E27FC236}">
                  <a16:creationId xmlns:a16="http://schemas.microsoft.com/office/drawing/2014/main" id="{DE87B09E-FB9F-4F3F-B9F2-799E7E1B22E2}"/>
                </a:ext>
              </a:extLst>
            </p:cNvPr>
            <p:cNvSpPr/>
            <p:nvPr/>
          </p:nvSpPr>
          <p:spPr>
            <a:xfrm>
              <a:off x="10402837" y="3540420"/>
              <a:ext cx="0" cy="947081"/>
            </a:xfrm>
            <a:prstGeom prst="line">
              <a:avLst/>
            </a:prstGeom>
            <a:gradFill rotWithShape="0">
              <a:gsLst>
                <a:gs pos="0">
                  <a:schemeClr val="accent1">
                    <a:tint val="83000"/>
                    <a:satMod val="100000"/>
                    <a:lumMod val="100000"/>
                  </a:schemeClr>
                </a:gs>
                <a:gs pos="100000">
                  <a:schemeClr val="accent1">
                    <a:tint val="61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 w="6350" cap="flat" cmpd="sng" algn="ctr">
              <a:solidFill>
                <a:schemeClr val="accent1">
                  <a:shade val="80000"/>
                  <a:hueOff val="-32798"/>
                  <a:satOff val="450"/>
                  <a:lumOff val="22115"/>
                  <a:alphaOff val="0"/>
                </a:schemeClr>
              </a:solidFill>
              <a:prstDash val="dash"/>
            </a:ln>
            <a:effectLst/>
          </p:spPr>
          <p:style>
            <a:lnRef idx="1">
              <a:scrgbClr r="0" g="0" b="0"/>
            </a:lnRef>
            <a:fillRef idx="2">
              <a:scrgbClr r="0" g="0" b="0"/>
            </a:fillRef>
            <a:effectRef idx="1">
              <a:scrgbClr r="0" g="0" b="0"/>
            </a:effectRef>
            <a:fontRef idx="minor">
              <a:schemeClr val="dk1"/>
            </a:fontRef>
          </p:style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724BC2AA-F62E-4D9B-A996-D89B8763A09C}"/>
                </a:ext>
              </a:extLst>
            </p:cNvPr>
            <p:cNvSpPr/>
            <p:nvPr/>
          </p:nvSpPr>
          <p:spPr>
            <a:xfrm>
              <a:off x="10333198" y="3359361"/>
              <a:ext cx="139276" cy="139276"/>
            </a:xfrm>
            <a:prstGeom prst="ellipse">
              <a:avLst/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 w="9525" cap="flat" cmpd="sng" algn="ctr">
              <a:noFill/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6FF9BD18-B246-44D0-BBF3-F231A309BCDF}"/>
                </a:ext>
              </a:extLst>
            </p:cNvPr>
            <p:cNvSpPr/>
            <p:nvPr/>
          </p:nvSpPr>
          <p:spPr>
            <a:xfrm>
              <a:off x="9000120" y="3359361"/>
              <a:ext cx="139276" cy="139276"/>
            </a:xfrm>
            <a:prstGeom prst="ellipse">
              <a:avLst/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 w="9525" cap="flat" cmpd="sng" algn="ctr">
              <a:noFill/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FC695245-44E3-4A14-900A-D06036644A4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6388A-415D-4DBD-91CE-A62489EAA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Comment Period Runs Through 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May 24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E14FA9-E04A-48A9-87A2-6D304A0B715B}"/>
              </a:ext>
            </a:extLst>
          </p:cNvPr>
          <p:cNvSpPr/>
          <p:nvPr/>
        </p:nvSpPr>
        <p:spPr>
          <a:xfrm>
            <a:off x="6400800" y="3310128"/>
            <a:ext cx="2400353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C09112D-D996-4E7C-997B-F6F48D94ECED}"/>
              </a:ext>
            </a:extLst>
          </p:cNvPr>
          <p:cNvSpPr txBox="1"/>
          <p:nvPr/>
        </p:nvSpPr>
        <p:spPr>
          <a:xfrm>
            <a:off x="6352580" y="3282805"/>
            <a:ext cx="317698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bg1"/>
                </a:solidFill>
              </a:rPr>
              <a:t>Comment Period (April 24-May 24)</a:t>
            </a:r>
          </a:p>
        </p:txBody>
      </p:sp>
    </p:spTree>
    <p:extLst>
      <p:ext uri="{BB962C8B-B14F-4D97-AF65-F5344CB8AC3E}">
        <p14:creationId xmlns:p14="http://schemas.microsoft.com/office/powerpoint/2010/main" val="2131193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25289-082F-467F-89E7-51AFBB9D4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Comment Period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10A6D-C132-46D8-B7CD-B9EED263A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Link for public can be found on PMAC web page on KHC website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hlinkClick r:id="rId2"/>
              </a:rPr>
              <a:t>www.KHCollaborative.org/pmac</a:t>
            </a:r>
            <a:endParaRPr lang="en-US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Not live until the morning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Form that the public can fill out (click </a:t>
            </a:r>
            <a:r>
              <a:rPr lang="en-US" sz="3200" dirty="0">
                <a:hlinkClick r:id="rId3"/>
              </a:rPr>
              <a:t>here</a:t>
            </a:r>
            <a:r>
              <a:rPr lang="en-US" sz="32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Emails, tweets, blog posts to inform public</a:t>
            </a:r>
          </a:p>
        </p:txBody>
      </p:sp>
    </p:spTree>
    <p:extLst>
      <p:ext uri="{BB962C8B-B14F-4D97-AF65-F5344CB8AC3E}">
        <p14:creationId xmlns:p14="http://schemas.microsoft.com/office/powerpoint/2010/main" val="36444983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8EBD540-2485-46DB-B5A6-CAD7226667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9905" y="0"/>
            <a:ext cx="6981825" cy="682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049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0693124-6C75-4DD7-BB16-1228EBC6F2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442" y="0"/>
            <a:ext cx="71611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498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25289-082F-467F-89E7-51AFBB9D4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10A6D-C132-46D8-B7CD-B9EED263A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You are the representing your organization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Worksheet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Come to May 15 meeting prepared with questions, topics to bring up with the group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Virtual meeting</a:t>
            </a:r>
          </a:p>
        </p:txBody>
      </p:sp>
    </p:spTree>
    <p:extLst>
      <p:ext uri="{BB962C8B-B14F-4D97-AF65-F5344CB8AC3E}">
        <p14:creationId xmlns:p14="http://schemas.microsoft.com/office/powerpoint/2010/main" val="3183585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4F4AF38-8AAD-4B65-9274-0033CABC4A16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E012F0B4-E8CB-46D0-8D49-8248298C9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3133581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rPr>
              <a:t>PMAC Portal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23646-B69C-4C45-A5CB-0CA6E50EA4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3515974" cy="3931920"/>
          </a:xfrm>
        </p:spPr>
        <p:txBody>
          <a:bodyPr vert="horz" lIns="45720" tIns="45720" rIns="45720" bIns="45720" rtlCol="0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Contains valuable resources: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PMAC measures packet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Subcommittee meeting summaries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Initiative reference materials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Healthcare measurement 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Link: </a:t>
            </a:r>
            <a:r>
              <a:rPr lang="en-US" sz="1600" dirty="0">
                <a:hlinkClick r:id="rId2"/>
              </a:rPr>
              <a:t>www.khcollaborative.org/pmacportal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Password: </a:t>
            </a:r>
            <a:r>
              <a:rPr lang="en-US" sz="2400" dirty="0" err="1"/>
              <a:t>kchms</a:t>
            </a:r>
            <a:endParaRPr lang="en-US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F2894C7-EA93-4EAB-A817-13E25049339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63"/>
          <a:stretch/>
        </p:blipFill>
        <p:spPr>
          <a:xfrm>
            <a:off x="4744559" y="903767"/>
            <a:ext cx="7398784" cy="487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244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20BB201-E2B7-47F6-8C8C-676F7B938BCA}"/>
              </a:ext>
            </a:extLst>
          </p:cNvPr>
          <p:cNvSpPr txBox="1"/>
          <p:nvPr/>
        </p:nvSpPr>
        <p:spPr>
          <a:xfrm>
            <a:off x="2661285" y="1725930"/>
            <a:ext cx="68694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Thank you for attending!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071370-1FD3-41B8-84CC-A12AAD8DB41E}"/>
              </a:ext>
            </a:extLst>
          </p:cNvPr>
          <p:cNvSpPr txBox="1"/>
          <p:nvPr/>
        </p:nvSpPr>
        <p:spPr>
          <a:xfrm>
            <a:off x="2443160" y="2967474"/>
            <a:ext cx="73056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For any questions, contact Stephanie Clouser at sclouser@khcollaborative.org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85193BE-87D1-4106-A4F2-ECCA41EDCEE0}"/>
              </a:ext>
            </a:extLst>
          </p:cNvPr>
          <p:cNvGrpSpPr/>
          <p:nvPr/>
        </p:nvGrpSpPr>
        <p:grpSpPr>
          <a:xfrm>
            <a:off x="2928936" y="4194538"/>
            <a:ext cx="6334125" cy="2286000"/>
            <a:chOff x="2661285" y="4343400"/>
            <a:chExt cx="6334125" cy="22860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2EBC5F3-C8F0-4375-B3D1-7A8B9E0B2F93}"/>
                </a:ext>
              </a:extLst>
            </p:cNvPr>
            <p:cNvSpPr/>
            <p:nvPr/>
          </p:nvSpPr>
          <p:spPr>
            <a:xfrm>
              <a:off x="2661285" y="4343400"/>
              <a:ext cx="6334125" cy="2286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0A38894-4FD0-4D8F-B43F-A84BFAA1FE9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850380" y="4862957"/>
              <a:ext cx="1744980" cy="1337818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0A0A6429-E95B-4542-B71C-6260134D20C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918744" y="4972050"/>
              <a:ext cx="3501106" cy="11296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83192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7B9F8-E1F3-44B9-A11A-001341A7A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PMAC Roll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07CAE-0B59-4F5D-B369-E58D60565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65960"/>
            <a:ext cx="10680192" cy="4611009"/>
          </a:xfrm>
        </p:spPr>
        <p:txBody>
          <a:bodyPr numCol="3"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Aetna Better Health of Kentucky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Anthem BCBS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Ashland Children’s Clinic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CareSource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Estill Medical Clinic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Family Health Centers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Foundation for a Health Kentucky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GE Appliances, a Haier company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Friedell</a:t>
            </a:r>
            <a:r>
              <a:rPr lang="en-US" dirty="0"/>
              <a:t> Committee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Humana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Kentucky Cabinet for Health and Family Services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Kentucky Department for Medicaid Services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Kentucky Equal Justice Center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Kentucky Employees’ Health Plan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Kentucky Health Information Exchange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Kentucky Medical Association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KentuckyOne</a:t>
            </a:r>
            <a:r>
              <a:rPr lang="en-US" dirty="0"/>
              <a:t> Health Partners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Kentucky Primary Care Association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Kentucky Regional Extension Center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Kentucky RHIO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Kentucky Voices for Health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Louisville Metro Department of Public Health and Wellness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Norton Healthcare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Mountain Comprehensive Health Corporation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Papa John’s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Passport Health Plan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QSource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St. Elizabeth Physicians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WellCare of 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White House Clinics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UK College of Medicine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UK Healthcare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UofL</a:t>
            </a:r>
            <a:r>
              <a:rPr lang="en-US" dirty="0"/>
              <a:t> Hospital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UAW/Ford Community Healthcare Initiative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University of Louisville Physicians</a:t>
            </a:r>
          </a:p>
        </p:txBody>
      </p:sp>
    </p:spTree>
    <p:extLst>
      <p:ext uri="{BB962C8B-B14F-4D97-AF65-F5344CB8AC3E}">
        <p14:creationId xmlns:p14="http://schemas.microsoft.com/office/powerpoint/2010/main" val="1381046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36F47-AF78-4A89-8B70-2DEEC15C4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66B27-30E5-4576-81B1-F80FC6FEF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Ensuring maximum success from a core measures set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BREAKOUT DISCUSSIONS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/>
              <a:t>Goal setting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/>
              <a:t>Identifying and overcoming barriers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PMAC comment period instructions</a:t>
            </a:r>
          </a:p>
        </p:txBody>
      </p:sp>
    </p:spTree>
    <p:extLst>
      <p:ext uri="{BB962C8B-B14F-4D97-AF65-F5344CB8AC3E}">
        <p14:creationId xmlns:p14="http://schemas.microsoft.com/office/powerpoint/2010/main" val="2678958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9E7BEAE-9479-43D1-B288-1D695FD53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 Discussion – </a:t>
            </a:r>
            <a:br>
              <a:rPr lang="en-US" dirty="0"/>
            </a:br>
            <a:r>
              <a:rPr lang="en-US" dirty="0"/>
              <a:t>Goal Setting</a:t>
            </a:r>
          </a:p>
        </p:txBody>
      </p:sp>
    </p:spTree>
    <p:extLst>
      <p:ext uri="{BB962C8B-B14F-4D97-AF65-F5344CB8AC3E}">
        <p14:creationId xmlns:p14="http://schemas.microsoft.com/office/powerpoint/2010/main" val="3851995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25289-082F-467F-89E7-51AFBB9D4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Discussion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10A6D-C132-46D8-B7CD-B9EED263A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Shared focus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Improved health and quality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Limited, realistic measures set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Improved stakeholder coordination and communication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Improved provider understanding of measures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Improved consistency in measurement methods</a:t>
            </a:r>
          </a:p>
        </p:txBody>
      </p:sp>
    </p:spTree>
    <p:extLst>
      <p:ext uri="{BB962C8B-B14F-4D97-AF65-F5344CB8AC3E}">
        <p14:creationId xmlns:p14="http://schemas.microsoft.com/office/powerpoint/2010/main" val="3398789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3CF0C-72EA-49DC-8F2B-565B3691E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would you like to see this core measurement set accomplish?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90CCC-FB6E-4E89-A4A0-ADCA4A5E0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What goal appropriately indicates the outcome PMAC members hoped the core measures set would accomplish in this topic?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Is it realistic? How will progress be measured to this goal? What is the timing?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Who needs to commit to the goal to ensure success? How can organizations help ensure its success?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How do we accomplish this goal?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791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9E7BEAE-9479-43D1-B288-1D695FD53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Breakout Discussion – </a:t>
            </a:r>
            <a:br>
              <a:rPr lang="en-US" dirty="0"/>
            </a:br>
            <a:r>
              <a:rPr lang="en-US" dirty="0"/>
              <a:t>Identifying, overcoming barriers</a:t>
            </a:r>
          </a:p>
        </p:txBody>
      </p:sp>
    </p:spTree>
    <p:extLst>
      <p:ext uri="{BB962C8B-B14F-4D97-AF65-F5344CB8AC3E}">
        <p14:creationId xmlns:p14="http://schemas.microsoft.com/office/powerpoint/2010/main" val="3174095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25289-082F-467F-89E7-51AFBB9D4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Discussion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10A6D-C132-46D8-B7CD-B9EED263A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Developing trust in PMAC members/process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Getting agreement among stakeholders on one core measures set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Getting stakeholders to commit to a core measures set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Lack of data infrastructure in Kentucky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Meeting the needs of a variety of types of providers and patients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Lack of measurement consistency</a:t>
            </a:r>
          </a:p>
        </p:txBody>
      </p:sp>
    </p:spTree>
    <p:extLst>
      <p:ext uri="{BB962C8B-B14F-4D97-AF65-F5344CB8AC3E}">
        <p14:creationId xmlns:p14="http://schemas.microsoft.com/office/powerpoint/2010/main" val="3580383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3CF0C-72EA-49DC-8F2B-565B3691E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limitations/challenges of a core measures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90CCC-FB6E-4E89-A4A0-ADCA4A5E0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What are the most important challenges PMAC has the ability to help overcome or minimize?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Which strategies should be implemented to minimize these challenges?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86816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1161</TotalTime>
  <Words>520</Words>
  <Application>Microsoft Office PowerPoint</Application>
  <PresentationFormat>Widescreen</PresentationFormat>
  <Paragraphs>103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Tw Cen MT</vt:lpstr>
      <vt:lpstr>Tw Cen MT Condensed</vt:lpstr>
      <vt:lpstr>Wingdings</vt:lpstr>
      <vt:lpstr>Wingdings 3</vt:lpstr>
      <vt:lpstr>Integral</vt:lpstr>
      <vt:lpstr>KY Performance Measures Alignment Committee</vt:lpstr>
      <vt:lpstr>PMAC Roll Call</vt:lpstr>
      <vt:lpstr>Today’s Goals</vt:lpstr>
      <vt:lpstr>Breakout Discussion –  Goal Setting</vt:lpstr>
      <vt:lpstr>Group Discussion Topics</vt:lpstr>
      <vt:lpstr>What would you like to see this core measurement set accomplish?</vt:lpstr>
      <vt:lpstr>Breakout Discussion –  Identifying, overcoming barriers</vt:lpstr>
      <vt:lpstr>Group Discussion Topics</vt:lpstr>
      <vt:lpstr>What are the limitations/challenges of a core measures set</vt:lpstr>
      <vt:lpstr>Comment Period</vt:lpstr>
      <vt:lpstr>Comment Period Runs Through  May 24</vt:lpstr>
      <vt:lpstr>Public Comment Period</vt:lpstr>
      <vt:lpstr>PowerPoint Presentation</vt:lpstr>
      <vt:lpstr>PowerPoint Presentation</vt:lpstr>
      <vt:lpstr>Next Steps</vt:lpstr>
      <vt:lpstr>PMAC Portal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KY Performance Measures Alignment Committee</dc:title>
  <dc:creator>Stephanie Clouser</dc:creator>
  <cp:lastModifiedBy>Stephanie Clouser</cp:lastModifiedBy>
  <cp:revision>111</cp:revision>
  <cp:lastPrinted>2018-04-12T13:19:25Z</cp:lastPrinted>
  <dcterms:created xsi:type="dcterms:W3CDTF">2018-03-26T19:59:32Z</dcterms:created>
  <dcterms:modified xsi:type="dcterms:W3CDTF">2018-04-24T16:51:36Z</dcterms:modified>
</cp:coreProperties>
</file>