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7" r:id="rId2"/>
    <p:sldId id="259" r:id="rId3"/>
    <p:sldId id="258" r:id="rId4"/>
    <p:sldId id="264" r:id="rId5"/>
    <p:sldId id="263" r:id="rId6"/>
    <p:sldId id="293" r:id="rId7"/>
    <p:sldId id="294" r:id="rId8"/>
    <p:sldId id="295" r:id="rId9"/>
    <p:sldId id="296" r:id="rId10"/>
    <p:sldId id="297" r:id="rId11"/>
    <p:sldId id="298" r:id="rId12"/>
    <p:sldId id="299" r:id="rId13"/>
    <p:sldId id="271" r:id="rId14"/>
    <p:sldId id="261" r:id="rId15"/>
    <p:sldId id="272" r:id="rId16"/>
    <p:sldId id="262" r:id="rId17"/>
    <p:sldId id="274" r:id="rId18"/>
    <p:sldId id="283" r:id="rId19"/>
    <p:sldId id="291" r:id="rId20"/>
    <p:sldId id="276" r:id="rId21"/>
    <p:sldId id="285" r:id="rId22"/>
    <p:sldId id="286" r:id="rId23"/>
    <p:sldId id="287" r:id="rId24"/>
    <p:sldId id="292" r:id="rId25"/>
    <p:sldId id="288" r:id="rId26"/>
    <p:sldId id="284" r:id="rId2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6370" autoAdjust="0"/>
  </p:normalViewPr>
  <p:slideViewPr>
    <p:cSldViewPr snapToGrid="0">
      <p:cViewPr varScale="1">
        <p:scale>
          <a:sx n="110" d="100"/>
          <a:sy n="110" d="100"/>
        </p:scale>
        <p:origin x="630" y="108"/>
      </p:cViewPr>
      <p:guideLst>
        <p:guide orient="horz" pos="2160"/>
        <p:guide pos="3840"/>
      </p:guideLst>
    </p:cSldViewPr>
  </p:slideViewPr>
  <p:notesTextViewPr>
    <p:cViewPr>
      <p:scale>
        <a:sx n="1" d="1"/>
        <a:sy n="1" d="1"/>
      </p:scale>
      <p:origin x="0" y="0"/>
    </p:cViewPr>
  </p:notesTextViewPr>
  <p:sorterViewPr>
    <p:cViewPr>
      <p:scale>
        <a:sx n="71" d="100"/>
        <a:sy n="71" d="100"/>
      </p:scale>
      <p:origin x="0" y="6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8223BF-971F-4B91-A1D2-7F6D7432B293}"/>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a:extLst>
              <a:ext uri="{FF2B5EF4-FFF2-40B4-BE49-F238E27FC236}">
                <a16:creationId xmlns:a16="http://schemas.microsoft.com/office/drawing/2014/main" id="{34FA6A59-E961-4E85-BEBC-3DEE2463E762}"/>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AEEA0492-A5CD-4BF1-88BD-059921141AE3}" type="datetimeFigureOut">
              <a:rPr lang="en-US" smtClean="0"/>
              <a:t>10/30/2017</a:t>
            </a:fld>
            <a:endParaRPr lang="en-US"/>
          </a:p>
        </p:txBody>
      </p:sp>
      <p:sp>
        <p:nvSpPr>
          <p:cNvPr id="4" name="Footer Placeholder 3">
            <a:extLst>
              <a:ext uri="{FF2B5EF4-FFF2-40B4-BE49-F238E27FC236}">
                <a16:creationId xmlns:a16="http://schemas.microsoft.com/office/drawing/2014/main" id="{7DCFCE3C-DDB4-49FD-AD54-858EDC4E508E}"/>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8DDFCA-C8F8-475A-A974-9EEC3A405BD4}"/>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52D89F4D-CF5C-47DF-BEB2-5B3E9A759251}" type="slidenum">
              <a:rPr lang="en-US" smtClean="0"/>
              <a:t>‹#›</a:t>
            </a:fld>
            <a:endParaRPr lang="en-US"/>
          </a:p>
        </p:txBody>
      </p:sp>
    </p:spTree>
    <p:extLst>
      <p:ext uri="{BB962C8B-B14F-4D97-AF65-F5344CB8AC3E}">
        <p14:creationId xmlns:p14="http://schemas.microsoft.com/office/powerpoint/2010/main" val="3723338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469BA4-5557-4636-823C-DDBCE43A7FAF}" type="datetimeFigureOut">
              <a:rPr lang="en-US" smtClean="0"/>
              <a:t>10/30/2017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2BE393FD-D174-4C4C-83B4-A612CF896D73}" type="slidenum">
              <a:rPr lang="en-US" smtClean="0"/>
              <a:t>‹#›</a:t>
            </a:fld>
            <a:endParaRPr lang="en-US"/>
          </a:p>
        </p:txBody>
      </p:sp>
    </p:spTree>
    <p:extLst>
      <p:ext uri="{BB962C8B-B14F-4D97-AF65-F5344CB8AC3E}">
        <p14:creationId xmlns:p14="http://schemas.microsoft.com/office/powerpoint/2010/main" val="350838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8C28-8769-4398-A984-62ACAE966CB7}" type="slidenum">
              <a:rPr lang="en-US" smtClean="0"/>
              <a:t>1</a:t>
            </a:fld>
            <a:endParaRPr lang="en-US"/>
          </a:p>
        </p:txBody>
      </p:sp>
    </p:spTree>
    <p:extLst>
      <p:ext uri="{BB962C8B-B14F-4D97-AF65-F5344CB8AC3E}">
        <p14:creationId xmlns:p14="http://schemas.microsoft.com/office/powerpoint/2010/main" val="369697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12</a:t>
            </a:fld>
            <a:endParaRPr lang="en-US"/>
          </a:p>
        </p:txBody>
      </p:sp>
    </p:spTree>
    <p:extLst>
      <p:ext uri="{BB962C8B-B14F-4D97-AF65-F5344CB8AC3E}">
        <p14:creationId xmlns:p14="http://schemas.microsoft.com/office/powerpoint/2010/main" val="4020868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14</a:t>
            </a:fld>
            <a:endParaRPr lang="en-US"/>
          </a:p>
        </p:txBody>
      </p:sp>
    </p:spTree>
    <p:extLst>
      <p:ext uri="{BB962C8B-B14F-4D97-AF65-F5344CB8AC3E}">
        <p14:creationId xmlns:p14="http://schemas.microsoft.com/office/powerpoint/2010/main" val="3229118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15</a:t>
            </a:fld>
            <a:endParaRPr lang="en-US"/>
          </a:p>
        </p:txBody>
      </p:sp>
    </p:spTree>
    <p:extLst>
      <p:ext uri="{BB962C8B-B14F-4D97-AF65-F5344CB8AC3E}">
        <p14:creationId xmlns:p14="http://schemas.microsoft.com/office/powerpoint/2010/main" val="866557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16</a:t>
            </a:fld>
            <a:endParaRPr lang="en-US"/>
          </a:p>
        </p:txBody>
      </p:sp>
    </p:spTree>
    <p:extLst>
      <p:ext uri="{BB962C8B-B14F-4D97-AF65-F5344CB8AC3E}">
        <p14:creationId xmlns:p14="http://schemas.microsoft.com/office/powerpoint/2010/main" val="21753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17</a:t>
            </a:fld>
            <a:endParaRPr lang="en-US"/>
          </a:p>
        </p:txBody>
      </p:sp>
    </p:spTree>
    <p:extLst>
      <p:ext uri="{BB962C8B-B14F-4D97-AF65-F5344CB8AC3E}">
        <p14:creationId xmlns:p14="http://schemas.microsoft.com/office/powerpoint/2010/main" val="4194809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19</a:t>
            </a:fld>
            <a:endParaRPr lang="en-US"/>
          </a:p>
        </p:txBody>
      </p:sp>
    </p:spTree>
    <p:extLst>
      <p:ext uri="{BB962C8B-B14F-4D97-AF65-F5344CB8AC3E}">
        <p14:creationId xmlns:p14="http://schemas.microsoft.com/office/powerpoint/2010/main" val="112183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20</a:t>
            </a:fld>
            <a:endParaRPr lang="en-US"/>
          </a:p>
        </p:txBody>
      </p:sp>
    </p:spTree>
    <p:extLst>
      <p:ext uri="{BB962C8B-B14F-4D97-AF65-F5344CB8AC3E}">
        <p14:creationId xmlns:p14="http://schemas.microsoft.com/office/powerpoint/2010/main" val="112183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21</a:t>
            </a:fld>
            <a:endParaRPr lang="en-US"/>
          </a:p>
        </p:txBody>
      </p:sp>
    </p:spTree>
    <p:extLst>
      <p:ext uri="{BB962C8B-B14F-4D97-AF65-F5344CB8AC3E}">
        <p14:creationId xmlns:p14="http://schemas.microsoft.com/office/powerpoint/2010/main" val="2630158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22</a:t>
            </a:fld>
            <a:endParaRPr lang="en-US"/>
          </a:p>
        </p:txBody>
      </p:sp>
    </p:spTree>
    <p:extLst>
      <p:ext uri="{BB962C8B-B14F-4D97-AF65-F5344CB8AC3E}">
        <p14:creationId xmlns:p14="http://schemas.microsoft.com/office/powerpoint/2010/main" val="269431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23</a:t>
            </a:fld>
            <a:endParaRPr lang="en-US"/>
          </a:p>
        </p:txBody>
      </p:sp>
    </p:spTree>
    <p:extLst>
      <p:ext uri="{BB962C8B-B14F-4D97-AF65-F5344CB8AC3E}">
        <p14:creationId xmlns:p14="http://schemas.microsoft.com/office/powerpoint/2010/main" val="410764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3</a:t>
            </a:fld>
            <a:endParaRPr lang="en-US"/>
          </a:p>
        </p:txBody>
      </p:sp>
    </p:spTree>
    <p:extLst>
      <p:ext uri="{BB962C8B-B14F-4D97-AF65-F5344CB8AC3E}">
        <p14:creationId xmlns:p14="http://schemas.microsoft.com/office/powerpoint/2010/main" val="265966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24</a:t>
            </a:fld>
            <a:endParaRPr lang="en-US"/>
          </a:p>
        </p:txBody>
      </p:sp>
    </p:spTree>
    <p:extLst>
      <p:ext uri="{BB962C8B-B14F-4D97-AF65-F5344CB8AC3E}">
        <p14:creationId xmlns:p14="http://schemas.microsoft.com/office/powerpoint/2010/main" val="3214487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25</a:t>
            </a:fld>
            <a:endParaRPr lang="en-US"/>
          </a:p>
        </p:txBody>
      </p:sp>
    </p:spTree>
    <p:extLst>
      <p:ext uri="{BB962C8B-B14F-4D97-AF65-F5344CB8AC3E}">
        <p14:creationId xmlns:p14="http://schemas.microsoft.com/office/powerpoint/2010/main" val="11461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PMAC Co-Chair Welcoming Remarks?</a:t>
            </a:r>
          </a:p>
        </p:txBody>
      </p:sp>
      <p:sp>
        <p:nvSpPr>
          <p:cNvPr id="4" name="Slide Number Placeholder 3"/>
          <p:cNvSpPr>
            <a:spLocks noGrp="1"/>
          </p:cNvSpPr>
          <p:nvPr>
            <p:ph type="sldNum" sz="quarter" idx="10"/>
          </p:nvPr>
        </p:nvSpPr>
        <p:spPr/>
        <p:txBody>
          <a:bodyPr/>
          <a:lstStyle/>
          <a:p>
            <a:fld id="{2ABB8C28-8769-4398-A984-62ACAE966CB7}" type="slidenum">
              <a:rPr lang="en-US" smtClean="0"/>
              <a:t>4</a:t>
            </a:fld>
            <a:endParaRPr lang="en-US"/>
          </a:p>
        </p:txBody>
      </p:sp>
    </p:spTree>
    <p:extLst>
      <p:ext uri="{BB962C8B-B14F-4D97-AF65-F5344CB8AC3E}">
        <p14:creationId xmlns:p14="http://schemas.microsoft.com/office/powerpoint/2010/main" val="23011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5</a:t>
            </a:fld>
            <a:endParaRPr lang="en-US"/>
          </a:p>
        </p:txBody>
      </p:sp>
    </p:spTree>
    <p:extLst>
      <p:ext uri="{BB962C8B-B14F-4D97-AF65-F5344CB8AC3E}">
        <p14:creationId xmlns:p14="http://schemas.microsoft.com/office/powerpoint/2010/main" val="123084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7</a:t>
            </a:fld>
            <a:endParaRPr lang="en-US"/>
          </a:p>
        </p:txBody>
      </p:sp>
    </p:spTree>
    <p:extLst>
      <p:ext uri="{BB962C8B-B14F-4D97-AF65-F5344CB8AC3E}">
        <p14:creationId xmlns:p14="http://schemas.microsoft.com/office/powerpoint/2010/main" val="338059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8</a:t>
            </a:fld>
            <a:endParaRPr lang="en-US"/>
          </a:p>
        </p:txBody>
      </p:sp>
    </p:spTree>
    <p:extLst>
      <p:ext uri="{BB962C8B-B14F-4D97-AF65-F5344CB8AC3E}">
        <p14:creationId xmlns:p14="http://schemas.microsoft.com/office/powerpoint/2010/main" val="312557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9</a:t>
            </a:fld>
            <a:endParaRPr lang="en-US"/>
          </a:p>
        </p:txBody>
      </p:sp>
    </p:spTree>
    <p:extLst>
      <p:ext uri="{BB962C8B-B14F-4D97-AF65-F5344CB8AC3E}">
        <p14:creationId xmlns:p14="http://schemas.microsoft.com/office/powerpoint/2010/main" val="4218176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10</a:t>
            </a:fld>
            <a:endParaRPr lang="en-US"/>
          </a:p>
        </p:txBody>
      </p:sp>
    </p:spTree>
    <p:extLst>
      <p:ext uri="{BB962C8B-B14F-4D97-AF65-F5344CB8AC3E}">
        <p14:creationId xmlns:p14="http://schemas.microsoft.com/office/powerpoint/2010/main" val="353240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layout</a:t>
            </a:r>
          </a:p>
        </p:txBody>
      </p:sp>
      <p:sp>
        <p:nvSpPr>
          <p:cNvPr id="4" name="Slide Number Placeholder 3"/>
          <p:cNvSpPr>
            <a:spLocks noGrp="1"/>
          </p:cNvSpPr>
          <p:nvPr>
            <p:ph type="sldNum" sz="quarter" idx="10"/>
          </p:nvPr>
        </p:nvSpPr>
        <p:spPr/>
        <p:txBody>
          <a:bodyPr/>
          <a:lstStyle/>
          <a:p>
            <a:fld id="{2ABB8C28-8769-4398-A984-62ACAE966CB7}" type="slidenum">
              <a:rPr lang="en-US" smtClean="0"/>
              <a:t>11</a:t>
            </a:fld>
            <a:endParaRPr lang="en-US"/>
          </a:p>
        </p:txBody>
      </p:sp>
    </p:spTree>
    <p:extLst>
      <p:ext uri="{BB962C8B-B14F-4D97-AF65-F5344CB8AC3E}">
        <p14:creationId xmlns:p14="http://schemas.microsoft.com/office/powerpoint/2010/main" val="1669818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271AF-2739-4613-8AD9-D4785E5359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C880CB-1BE4-46AE-ACBF-A2D546C86B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7726CC-3C08-4584-ACE7-39ABF3A5D8E8}"/>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B39CD8D6-CB5A-46DC-BFE0-624AD28BB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E593E-C023-4E40-B517-8282DC9694DD}"/>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46361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A8E3-8805-403F-83B8-1D72C31939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7CFCDE-3F1D-49EB-9930-1B9A33B380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C327A-B2EF-420D-9522-8CE5E9666A02}"/>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CBC17337-51CE-406D-89F2-3AC73A496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98E5F6-04A1-4706-A0D6-C6F024E01E1E}"/>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199928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D753D3-B2A6-4D0C-BE78-30E7F1E916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619ACC-ED41-4874-A4A9-19B80DF1887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07FA64-6B25-4377-8403-08A568BA5E83}"/>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F02B3C22-5892-4F22-8BCE-C3F7284A7A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BB52-1272-49A1-86E1-CFF13AD4960A}"/>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313468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C5C63-A4F1-4CEF-81F1-0AF3A2D8F4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D6C4D-A0C9-4F06-A96E-ECBC416697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A3C21-545E-467C-BED2-3ADE3A7AE238}"/>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6A10D3FB-121B-465D-B614-62E31CEC0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79F63-7546-45E4-A9B3-6BC6BCB1A89E}"/>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2012391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B536-2DFA-437D-AFAD-25C1791922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214A01-62E2-441F-9F31-23427F116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6A04E8-7035-4837-822B-7FE5556FE5E4}"/>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37D3B94C-6F01-40A3-BF15-4DB2F04A4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0D02A-2908-4FBA-8426-AEFCAC06A9BD}"/>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3650143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4A53-55DE-49E4-98F9-9E2B536713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FCE10E-556F-4C49-A541-FC2325E98D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81341-FB89-4FAB-BE8D-4E6E83C7ACA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E5A561-4E9D-4A37-BA99-088C7ED7B025}"/>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6" name="Footer Placeholder 5">
            <a:extLst>
              <a:ext uri="{FF2B5EF4-FFF2-40B4-BE49-F238E27FC236}">
                <a16:creationId xmlns:a16="http://schemas.microsoft.com/office/drawing/2014/main" id="{EF03D10F-6A82-43A9-AC10-B0B1666C0B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78A1B-4C68-4E77-860F-98950C0AD851}"/>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496072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52C16-7347-486C-9E40-E282EBE826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DC83E9-5DE1-4816-A068-E0132A6B3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165A8E-351E-4829-98DE-374893A26E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50B654-3D97-4104-834D-DB8E4659E5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317EAA2-99DD-498A-B6DB-540452D0E5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F0C8C-EDD8-40C5-B816-E845401A2049}"/>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8" name="Footer Placeholder 7">
            <a:extLst>
              <a:ext uri="{FF2B5EF4-FFF2-40B4-BE49-F238E27FC236}">
                <a16:creationId xmlns:a16="http://schemas.microsoft.com/office/drawing/2014/main" id="{0E0EE0EE-FC4D-4DEA-80BA-95F7C802C1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F2D8C8-E39D-459B-A9E2-69B68E4F1E5B}"/>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316556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15C2-AA9B-4CAF-81DA-C5D2B57FC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1F2E8-15D3-4348-AE16-337A38FE7045}"/>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4" name="Footer Placeholder 3">
            <a:extLst>
              <a:ext uri="{FF2B5EF4-FFF2-40B4-BE49-F238E27FC236}">
                <a16:creationId xmlns:a16="http://schemas.microsoft.com/office/drawing/2014/main" id="{16C73261-94D2-4AF7-8FD6-523BA299C9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D7E9AA-30E2-4A50-9E09-5FF4101F6745}"/>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4028189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359E5-5927-4188-BFC6-9DC4C4DE961A}"/>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3" name="Footer Placeholder 2">
            <a:extLst>
              <a:ext uri="{FF2B5EF4-FFF2-40B4-BE49-F238E27FC236}">
                <a16:creationId xmlns:a16="http://schemas.microsoft.com/office/drawing/2014/main" id="{D89D8045-6BB1-4C98-B9A8-9723C96D6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F9B90E-9447-41B7-A41B-DDB5BF4F4022}"/>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1623817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9105-6A02-4B08-818C-B5C937681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31140B-6F13-4B96-A245-8545B0FB88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DFD5FC-A1B5-4324-958E-76E82124D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BB2299-68EF-4E07-B13E-ADD4243542B5}"/>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6" name="Footer Placeholder 5">
            <a:extLst>
              <a:ext uri="{FF2B5EF4-FFF2-40B4-BE49-F238E27FC236}">
                <a16:creationId xmlns:a16="http://schemas.microsoft.com/office/drawing/2014/main" id="{9611063A-6FD4-4491-AEB5-22A686009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EBB4F-6A41-4D23-BE2D-9C89D9FA0861}"/>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265693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BD5B7-09BF-42BF-9B98-06A4C9849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994264-BD7B-4B79-83F1-8946B66EB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1E8C36-F822-47F9-819C-B7C3BA0FE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BEC872-37AD-401F-BF09-EB1BAA9526E6}"/>
              </a:ext>
            </a:extLst>
          </p:cNvPr>
          <p:cNvSpPr>
            <a:spLocks noGrp="1"/>
          </p:cNvSpPr>
          <p:nvPr>
            <p:ph type="dt" sz="half" idx="10"/>
          </p:nvPr>
        </p:nvSpPr>
        <p:spPr/>
        <p:txBody>
          <a:bodyPr/>
          <a:lstStyle/>
          <a:p>
            <a:fld id="{88729C3A-8050-49A0-825A-96A3BFDBE72A}" type="datetimeFigureOut">
              <a:rPr lang="en-US" smtClean="0"/>
              <a:t>10/30/2017</a:t>
            </a:fld>
            <a:endParaRPr lang="en-US"/>
          </a:p>
        </p:txBody>
      </p:sp>
      <p:sp>
        <p:nvSpPr>
          <p:cNvPr id="6" name="Footer Placeholder 5">
            <a:extLst>
              <a:ext uri="{FF2B5EF4-FFF2-40B4-BE49-F238E27FC236}">
                <a16:creationId xmlns:a16="http://schemas.microsoft.com/office/drawing/2014/main" id="{210B28CE-7643-4240-B3E6-F639B2B1E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9AA925-B4A0-4BDD-A5BE-F8FF11618DA2}"/>
              </a:ext>
            </a:extLst>
          </p:cNvPr>
          <p:cNvSpPr>
            <a:spLocks noGrp="1"/>
          </p:cNvSpPr>
          <p:nvPr>
            <p:ph type="sldNum" sz="quarter" idx="12"/>
          </p:nvPr>
        </p:nvSpPr>
        <p:spPr/>
        <p:txBody>
          <a:bodyPr/>
          <a:lstStyle/>
          <a:p>
            <a:fld id="{A3752AC4-922C-46F4-AF2B-A0F9160104AF}" type="slidenum">
              <a:rPr lang="en-US" smtClean="0"/>
              <a:t>‹#›</a:t>
            </a:fld>
            <a:endParaRPr lang="en-US"/>
          </a:p>
        </p:txBody>
      </p:sp>
    </p:spTree>
    <p:extLst>
      <p:ext uri="{BB962C8B-B14F-4D97-AF65-F5344CB8AC3E}">
        <p14:creationId xmlns:p14="http://schemas.microsoft.com/office/powerpoint/2010/main" val="4215319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64E3B-4B7C-4A65-84D5-21EF4A929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20D30B-F5AF-4F7E-A6A0-F049EA9C1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812A48-72E3-4F44-AE79-DB2AC5E204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29C3A-8050-49A0-825A-96A3BFDBE72A}" type="datetimeFigureOut">
              <a:rPr lang="en-US" smtClean="0"/>
              <a:t>10/30/2017</a:t>
            </a:fld>
            <a:endParaRPr lang="en-US"/>
          </a:p>
        </p:txBody>
      </p:sp>
      <p:sp>
        <p:nvSpPr>
          <p:cNvPr id="5" name="Footer Placeholder 4">
            <a:extLst>
              <a:ext uri="{FF2B5EF4-FFF2-40B4-BE49-F238E27FC236}">
                <a16:creationId xmlns:a16="http://schemas.microsoft.com/office/drawing/2014/main" id="{1C723A17-A312-4C6B-975B-1F27218D9D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1A3D63-C8DB-41E0-B3E4-E28C0577D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2AC4-922C-46F4-AF2B-A0F9160104AF}" type="slidenum">
              <a:rPr lang="en-US" smtClean="0"/>
              <a:t>‹#›</a:t>
            </a:fld>
            <a:endParaRPr lang="en-US"/>
          </a:p>
        </p:txBody>
      </p:sp>
    </p:spTree>
    <p:extLst>
      <p:ext uri="{BB962C8B-B14F-4D97-AF65-F5344CB8AC3E}">
        <p14:creationId xmlns:p14="http://schemas.microsoft.com/office/powerpoint/2010/main" val="274398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1.emf"/><Relationship Id="rId5" Type="http://schemas.openxmlformats.org/officeDocument/2006/relationships/package" Target="../embeddings/Microsoft_Excel_Worksheet2.xlsx"/><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emf"/><Relationship Id="rId5" Type="http://schemas.openxmlformats.org/officeDocument/2006/relationships/oleObject" Target="../embeddings/oleObject2.bin"/><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emf"/><Relationship Id="rId2" Type="http://schemas.openxmlformats.org/officeDocument/2006/relationships/vmlDrawing" Target="../drawings/vmlDrawing6.vml"/><Relationship Id="rId1" Type="http://schemas.openxmlformats.org/officeDocument/2006/relationships/themeOverride" Target="../theme/themeOverride1.xml"/><Relationship Id="rId6" Type="http://schemas.openxmlformats.org/officeDocument/2006/relationships/package" Target="../embeddings/Microsoft_Excel_Worksheet3.xlsx"/><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xlsx"/><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4" name="Rectangle 3"/>
          <p:cNvSpPr/>
          <p:nvPr/>
        </p:nvSpPr>
        <p:spPr>
          <a:xfrm>
            <a:off x="475488" y="234351"/>
            <a:ext cx="11436095" cy="584775"/>
          </a:xfrm>
          <a:prstGeom prst="rect">
            <a:avLst/>
          </a:prstGeom>
        </p:spPr>
        <p:txBody>
          <a:bodyPr wrap="square">
            <a:spAutoFit/>
          </a:bodyPr>
          <a:lstStyle/>
          <a:p>
            <a:pPr algn="ctr"/>
            <a:r>
              <a:rPr lang="en-US" sz="3200" b="1" dirty="0">
                <a:solidFill>
                  <a:srgbClr val="FF6D00"/>
                </a:solidFill>
              </a:rPr>
              <a:t>Performance Measures Alignment Subcommittee Kickoff Meeting </a:t>
            </a:r>
          </a:p>
        </p:txBody>
      </p:sp>
      <p:sp>
        <p:nvSpPr>
          <p:cNvPr id="11" name="TextBox 10"/>
          <p:cNvSpPr txBox="1"/>
          <p:nvPr/>
        </p:nvSpPr>
        <p:spPr>
          <a:xfrm>
            <a:off x="1" y="1036320"/>
            <a:ext cx="12192000" cy="3535680"/>
          </a:xfrm>
          <a:prstGeom prst="rect">
            <a:avLst/>
          </a:prstGeom>
          <a:solidFill>
            <a:schemeClr val="bg1"/>
          </a:solidFill>
        </p:spPr>
        <p:txBody>
          <a:bodyPr wrap="square" rtlCol="0">
            <a:spAutoFit/>
          </a:bodyPr>
          <a:lstStyle/>
          <a:p>
            <a:endParaRPr lang="en-US"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30" y="1036320"/>
            <a:ext cx="7381055" cy="3504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693665" y="2168445"/>
            <a:ext cx="5395590" cy="1754326"/>
          </a:xfrm>
          <a:prstGeom prst="rect">
            <a:avLst/>
          </a:prstGeom>
          <a:noFill/>
        </p:spPr>
        <p:txBody>
          <a:bodyPr wrap="square" rtlCol="0">
            <a:spAutoFit/>
          </a:bodyPr>
          <a:lstStyle/>
          <a:p>
            <a:r>
              <a:rPr lang="en-US" sz="3600" b="1" dirty="0">
                <a:solidFill>
                  <a:srgbClr val="85DFFF"/>
                </a:solidFill>
              </a:rPr>
              <a:t>Kentucky Core </a:t>
            </a:r>
          </a:p>
          <a:p>
            <a:r>
              <a:rPr lang="en-US" sz="3600" b="1" dirty="0">
                <a:solidFill>
                  <a:srgbClr val="85DFFF"/>
                </a:solidFill>
              </a:rPr>
              <a:t>Healthcare </a:t>
            </a:r>
          </a:p>
          <a:p>
            <a:r>
              <a:rPr lang="en-US" sz="3600" b="1" dirty="0">
                <a:solidFill>
                  <a:srgbClr val="85DFFF"/>
                </a:solidFill>
              </a:rPr>
              <a:t>Measures Set </a:t>
            </a:r>
          </a:p>
        </p:txBody>
      </p:sp>
      <p:sp>
        <p:nvSpPr>
          <p:cNvPr id="13" name="TextBox 12"/>
          <p:cNvSpPr txBox="1"/>
          <p:nvPr/>
        </p:nvSpPr>
        <p:spPr>
          <a:xfrm>
            <a:off x="0" y="5197641"/>
            <a:ext cx="12192001" cy="1427748"/>
          </a:xfrm>
          <a:prstGeom prst="rect">
            <a:avLst/>
          </a:prstGeom>
          <a:solidFill>
            <a:schemeClr val="bg1"/>
          </a:solidFill>
        </p:spPr>
        <p:txBody>
          <a:bodyPr wrap="square" rtlCol="0">
            <a:spAutoFit/>
          </a:bodyPr>
          <a:lstStyle/>
          <a:p>
            <a:endParaRPr lang="en-US" dirty="0"/>
          </a:p>
        </p:txBody>
      </p:sp>
      <p:pic>
        <p:nvPicPr>
          <p:cNvPr id="17" name="Picture 16"/>
          <p:cNvPicPr/>
          <p:nvPr/>
        </p:nvPicPr>
        <p:blipFill>
          <a:blip r:embed="rId4" cstate="print">
            <a:extLst>
              <a:ext uri="{28A0092B-C50C-407E-A947-70E740481C1C}">
                <a14:useLocalDpi xmlns:a14="http://schemas.microsoft.com/office/drawing/2010/main" val="0"/>
              </a:ext>
            </a:extLst>
          </a:blip>
          <a:stretch>
            <a:fillRect/>
          </a:stretch>
        </p:blipFill>
        <p:spPr>
          <a:xfrm>
            <a:off x="3938018" y="5234322"/>
            <a:ext cx="1755647" cy="1213689"/>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8757" y="5375019"/>
            <a:ext cx="3325454" cy="1072992"/>
          </a:xfrm>
          <a:prstGeom prst="rect">
            <a:avLst/>
          </a:prstGeom>
        </p:spPr>
      </p:pic>
    </p:spTree>
    <p:extLst>
      <p:ext uri="{BB962C8B-B14F-4D97-AF65-F5344CB8AC3E}">
        <p14:creationId xmlns:p14="http://schemas.microsoft.com/office/powerpoint/2010/main" val="925663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Pediatric Care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10</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3315700247"/>
              </p:ext>
            </p:extLst>
          </p:nvPr>
        </p:nvGraphicFramePr>
        <p:xfrm>
          <a:off x="876300" y="2012950"/>
          <a:ext cx="10439400" cy="3076575"/>
        </p:xfrm>
        <a:graphic>
          <a:graphicData uri="http://schemas.openxmlformats.org/presentationml/2006/ole">
            <mc:AlternateContent xmlns:mc="http://schemas.openxmlformats.org/markup-compatibility/2006">
              <mc:Choice xmlns:v="urn:schemas-microsoft-com:vml" Requires="v">
                <p:oleObj spid="_x0000_s14358" name="Worksheet" r:id="rId5" imgW="10439480" imgH="3076531" progId="Excel.Sheet.12">
                  <p:embed/>
                </p:oleObj>
              </mc:Choice>
              <mc:Fallback>
                <p:oleObj name="Worksheet" r:id="rId5" imgW="10439480" imgH="3076531" progId="Excel.Sheet.12">
                  <p:embed/>
                  <p:pic>
                    <p:nvPicPr>
                      <p:cNvPr id="0" name=""/>
                      <p:cNvPicPr/>
                      <p:nvPr/>
                    </p:nvPicPr>
                    <p:blipFill>
                      <a:blip r:embed="rId6"/>
                      <a:stretch>
                        <a:fillRect/>
                      </a:stretch>
                    </p:blipFill>
                    <p:spPr>
                      <a:xfrm>
                        <a:off x="876300" y="2012950"/>
                        <a:ext cx="10439400" cy="3076575"/>
                      </a:xfrm>
                      <a:prstGeom prst="rect">
                        <a:avLst/>
                      </a:prstGeom>
                    </p:spPr>
                  </p:pic>
                </p:oleObj>
              </mc:Fallback>
            </mc:AlternateContent>
          </a:graphicData>
        </a:graphic>
      </p:graphicFrame>
    </p:spTree>
    <p:extLst>
      <p:ext uri="{BB962C8B-B14F-4D97-AF65-F5344CB8AC3E}">
        <p14:creationId xmlns:p14="http://schemas.microsoft.com/office/powerpoint/2010/main" val="367336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Chronic &amp; Acute Care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11</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29013118"/>
              </p:ext>
            </p:extLst>
          </p:nvPr>
        </p:nvGraphicFramePr>
        <p:xfrm>
          <a:off x="876300" y="1408113"/>
          <a:ext cx="10439400" cy="4038600"/>
        </p:xfrm>
        <a:graphic>
          <a:graphicData uri="http://schemas.openxmlformats.org/presentationml/2006/ole">
            <mc:AlternateContent xmlns:mc="http://schemas.openxmlformats.org/markup-compatibility/2006">
              <mc:Choice xmlns:v="urn:schemas-microsoft-com:vml" Requires="v">
                <p:oleObj spid="_x0000_s15382" name="Worksheet" r:id="rId5" imgW="10439423" imgH="4038476" progId="Excel.Sheet.12">
                  <p:embed/>
                </p:oleObj>
              </mc:Choice>
              <mc:Fallback>
                <p:oleObj name="Worksheet" r:id="rId5" imgW="10439423" imgH="4038476" progId="Excel.Sheet.12">
                  <p:embed/>
                  <p:pic>
                    <p:nvPicPr>
                      <p:cNvPr id="0" name=""/>
                      <p:cNvPicPr/>
                      <p:nvPr/>
                    </p:nvPicPr>
                    <p:blipFill>
                      <a:blip r:embed="rId6"/>
                      <a:stretch>
                        <a:fillRect/>
                      </a:stretch>
                    </p:blipFill>
                    <p:spPr>
                      <a:xfrm>
                        <a:off x="876300" y="1408113"/>
                        <a:ext cx="10439400" cy="4038600"/>
                      </a:xfrm>
                      <a:prstGeom prst="rect">
                        <a:avLst/>
                      </a:prstGeom>
                    </p:spPr>
                  </p:pic>
                </p:oleObj>
              </mc:Fallback>
            </mc:AlternateContent>
          </a:graphicData>
        </a:graphic>
      </p:graphicFrame>
    </p:spTree>
    <p:extLst>
      <p:ext uri="{BB962C8B-B14F-4D97-AF65-F5344CB8AC3E}">
        <p14:creationId xmlns:p14="http://schemas.microsoft.com/office/powerpoint/2010/main" val="806032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Behavioral Health</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12</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extLst>
              <p:ext uri="{D42A27DB-BD31-4B8C-83A1-F6EECF244321}">
                <p14:modId xmlns:p14="http://schemas.microsoft.com/office/powerpoint/2010/main" val="2386051143"/>
              </p:ext>
            </p:extLst>
          </p:nvPr>
        </p:nvGraphicFramePr>
        <p:xfrm>
          <a:off x="876300" y="1641475"/>
          <a:ext cx="10439400" cy="3571875"/>
        </p:xfrm>
        <a:graphic>
          <a:graphicData uri="http://schemas.openxmlformats.org/presentationml/2006/ole">
            <mc:AlternateContent xmlns:mc="http://schemas.openxmlformats.org/markup-compatibility/2006">
              <mc:Choice xmlns:v="urn:schemas-microsoft-com:vml" Requires="v">
                <p:oleObj spid="_x0000_s16406" name="Worksheet" r:id="rId5" imgW="10439423" imgH="3571761" progId="Excel.Sheet.12">
                  <p:embed/>
                </p:oleObj>
              </mc:Choice>
              <mc:Fallback>
                <p:oleObj name="Worksheet" r:id="rId5" imgW="10439423" imgH="3571761" progId="Excel.Sheet.12">
                  <p:embed/>
                  <p:pic>
                    <p:nvPicPr>
                      <p:cNvPr id="0" name=""/>
                      <p:cNvPicPr/>
                      <p:nvPr/>
                    </p:nvPicPr>
                    <p:blipFill>
                      <a:blip r:embed="rId6"/>
                      <a:stretch>
                        <a:fillRect/>
                      </a:stretch>
                    </p:blipFill>
                    <p:spPr>
                      <a:xfrm>
                        <a:off x="876300" y="1641475"/>
                        <a:ext cx="10439400" cy="3571875"/>
                      </a:xfrm>
                      <a:prstGeom prst="rect">
                        <a:avLst/>
                      </a:prstGeom>
                    </p:spPr>
                  </p:pic>
                </p:oleObj>
              </mc:Fallback>
            </mc:AlternateContent>
          </a:graphicData>
        </a:graphic>
      </p:graphicFrame>
    </p:spTree>
    <p:extLst>
      <p:ext uri="{BB962C8B-B14F-4D97-AF65-F5344CB8AC3E}">
        <p14:creationId xmlns:p14="http://schemas.microsoft.com/office/powerpoint/2010/main" val="498697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307BC-6B35-4029-AD64-F43D9B06E6B8}"/>
              </a:ext>
            </a:extLst>
          </p:cNvPr>
          <p:cNvSpPr txBox="1"/>
          <p:nvPr/>
        </p:nvSpPr>
        <p:spPr>
          <a:xfrm>
            <a:off x="0" y="1976581"/>
            <a:ext cx="12192000" cy="3046988"/>
          </a:xfrm>
          <a:prstGeom prst="rect">
            <a:avLst/>
          </a:prstGeom>
          <a:noFill/>
        </p:spPr>
        <p:txBody>
          <a:bodyPr wrap="square" rtlCol="0">
            <a:spAutoFit/>
          </a:bodyPr>
          <a:lstStyle/>
          <a:p>
            <a:pPr algn="ctr"/>
            <a:r>
              <a:rPr lang="en-US" sz="9600" b="1" dirty="0">
                <a:solidFill>
                  <a:srgbClr val="FF6D00"/>
                </a:solidFill>
              </a:rPr>
              <a:t>Project Summary/Goals</a:t>
            </a:r>
          </a:p>
        </p:txBody>
      </p:sp>
    </p:spTree>
    <p:extLst>
      <p:ext uri="{BB962C8B-B14F-4D97-AF65-F5344CB8AC3E}">
        <p14:creationId xmlns:p14="http://schemas.microsoft.com/office/powerpoint/2010/main" val="30070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Project Summary</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14</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5DD38FB-A8DA-4355-AB1D-0C0EB5298AA4}"/>
              </a:ext>
            </a:extLst>
          </p:cNvPr>
          <p:cNvSpPr txBox="1"/>
          <p:nvPr/>
        </p:nvSpPr>
        <p:spPr>
          <a:xfrm>
            <a:off x="2586182" y="5310909"/>
            <a:ext cx="6465454" cy="923330"/>
          </a:xfrm>
          <a:prstGeom prst="rect">
            <a:avLst/>
          </a:prstGeom>
          <a:noFill/>
        </p:spPr>
        <p:txBody>
          <a:bodyPr wrap="square" rtlCol="0">
            <a:spAutoFit/>
          </a:bodyPr>
          <a:lstStyle/>
          <a:p>
            <a:pPr algn="ctr"/>
            <a:r>
              <a:rPr lang="en-US" dirty="0"/>
              <a:t>Stephanie Clouser</a:t>
            </a:r>
          </a:p>
          <a:p>
            <a:pPr algn="ctr"/>
            <a:r>
              <a:rPr lang="en-US" dirty="0"/>
              <a:t>Data Scientist</a:t>
            </a:r>
          </a:p>
          <a:p>
            <a:pPr algn="ctr"/>
            <a:r>
              <a:rPr lang="en-US" dirty="0" err="1"/>
              <a:t>Kentuckiana</a:t>
            </a:r>
            <a:r>
              <a:rPr lang="en-US" dirty="0"/>
              <a:t> Health Collaborative</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5680" y="1799087"/>
            <a:ext cx="4767072" cy="3575304"/>
          </a:xfrm>
          <a:prstGeom prst="rect">
            <a:avLst/>
          </a:prstGeom>
        </p:spPr>
      </p:pic>
    </p:spTree>
    <p:extLst>
      <p:ext uri="{BB962C8B-B14F-4D97-AF65-F5344CB8AC3E}">
        <p14:creationId xmlns:p14="http://schemas.microsoft.com/office/powerpoint/2010/main" val="303592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Kentucky Performance Measures </a:t>
            </a:r>
          </a:p>
          <a:p>
            <a:r>
              <a:rPr lang="en-US" dirty="0"/>
              <a:t>Alignment Committee (PMAC)</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115473" y="1323413"/>
            <a:ext cx="11093971" cy="5296103"/>
          </a:xfrm>
        </p:spPr>
        <p:txBody>
          <a:bodyPr>
            <a:normAutofit/>
          </a:bodyPr>
          <a:lstStyle/>
          <a:p>
            <a:r>
              <a:rPr lang="en-US" sz="3200" dirty="0"/>
              <a:t>Public-private partnership between KHC and Kentucky Department for Medicaid Services to develop a Kentucky Core Healthcare Measures Set for primary care and pediatric providers. </a:t>
            </a:r>
          </a:p>
          <a:p>
            <a:r>
              <a:rPr lang="en-US" sz="3200" dirty="0"/>
              <a:t>Four subcommittees:</a:t>
            </a:r>
          </a:p>
          <a:p>
            <a:pPr lvl="1"/>
            <a:r>
              <a:rPr lang="en-US" sz="2800" dirty="0"/>
              <a:t>Preventive</a:t>
            </a:r>
          </a:p>
          <a:p>
            <a:pPr lvl="1"/>
            <a:r>
              <a:rPr lang="en-US" sz="2800" dirty="0"/>
              <a:t>Chronic &amp; Acute</a:t>
            </a:r>
          </a:p>
          <a:p>
            <a:pPr lvl="1"/>
            <a:r>
              <a:rPr lang="en-US" sz="2800" dirty="0"/>
              <a:t>Pediatric</a:t>
            </a:r>
          </a:p>
          <a:p>
            <a:pPr lvl="1"/>
            <a:r>
              <a:rPr lang="en-US" sz="2800" dirty="0"/>
              <a:t>Behavioral Health</a:t>
            </a:r>
          </a:p>
          <a:p>
            <a:endParaRPr lang="en-US" sz="3200" dirty="0"/>
          </a:p>
        </p:txBody>
      </p:sp>
      <p:sp>
        <p:nvSpPr>
          <p:cNvPr id="2" name="Slide Number Placeholder 1"/>
          <p:cNvSpPr>
            <a:spLocks noGrp="1"/>
          </p:cNvSpPr>
          <p:nvPr>
            <p:ph type="sldNum" sz="quarter" idx="12"/>
          </p:nvPr>
        </p:nvSpPr>
        <p:spPr/>
        <p:txBody>
          <a:bodyPr/>
          <a:lstStyle/>
          <a:p>
            <a:fld id="{E0CDEDC3-A412-49C0-AFF8-529B7034A9A2}" type="slidenum">
              <a:rPr lang="en-US" smtClean="0"/>
              <a:t>15</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16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Project Goal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782618"/>
            <a:ext cx="11093971" cy="3904326"/>
          </a:xfrm>
        </p:spPr>
        <p:txBody>
          <a:bodyPr>
            <a:normAutofit/>
          </a:bodyPr>
          <a:lstStyle/>
          <a:p>
            <a:pPr marL="0" indent="0">
              <a:buNone/>
            </a:pPr>
            <a:r>
              <a:rPr lang="en-US" sz="3200" dirty="0"/>
              <a:t>The goals of the Kentucky Core Healthcare Measure Set (KCHMS) are to establish broadly agreed upon core quality measures that:</a:t>
            </a:r>
          </a:p>
          <a:p>
            <a:pPr algn="ctr"/>
            <a:r>
              <a:rPr lang="en-US" sz="3200" b="1" dirty="0"/>
              <a:t>Improve</a:t>
            </a:r>
            <a:r>
              <a:rPr lang="en-US" sz="3200" dirty="0"/>
              <a:t> the quality and value of care</a:t>
            </a:r>
          </a:p>
          <a:p>
            <a:pPr algn="ctr"/>
            <a:r>
              <a:rPr lang="en-US" sz="3200" b="1" dirty="0"/>
              <a:t>Reduce</a:t>
            </a:r>
            <a:r>
              <a:rPr lang="en-US" sz="3200" dirty="0"/>
              <a:t> provider reporting complexity</a:t>
            </a:r>
          </a:p>
          <a:p>
            <a:pPr algn="ctr"/>
            <a:r>
              <a:rPr lang="en-US" sz="3200" b="1" dirty="0"/>
              <a:t>Align</a:t>
            </a:r>
            <a:r>
              <a:rPr lang="en-US" sz="3200" dirty="0"/>
              <a:t> Kentucky’s healthcare organizations</a:t>
            </a:r>
          </a:p>
        </p:txBody>
      </p:sp>
      <p:sp>
        <p:nvSpPr>
          <p:cNvPr id="2" name="Slide Number Placeholder 1"/>
          <p:cNvSpPr>
            <a:spLocks noGrp="1"/>
          </p:cNvSpPr>
          <p:nvPr>
            <p:ph type="sldNum" sz="quarter" idx="12"/>
          </p:nvPr>
        </p:nvSpPr>
        <p:spPr/>
        <p:txBody>
          <a:bodyPr/>
          <a:lstStyle/>
          <a:p>
            <a:fld id="{E0CDEDC3-A412-49C0-AFF8-529B7034A9A2}" type="slidenum">
              <a:rPr lang="en-US" smtClean="0"/>
              <a:t>16</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566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Subcommittees’ Role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335605"/>
            <a:ext cx="11093971" cy="5296103"/>
          </a:xfrm>
        </p:spPr>
        <p:txBody>
          <a:bodyPr>
            <a:normAutofit fontScale="92500"/>
          </a:bodyPr>
          <a:lstStyle/>
          <a:p>
            <a:r>
              <a:rPr lang="en-US" sz="3200" dirty="0"/>
              <a:t>Become familiar with the list of measures under consideration as part of the KY Core Healthcare Measures Set</a:t>
            </a:r>
          </a:p>
          <a:p>
            <a:r>
              <a:rPr lang="en-US" sz="3200" dirty="0"/>
              <a:t>Measures identified as leading indicators not currently in the list under consideration can be added with subcommittee consensus</a:t>
            </a:r>
          </a:p>
          <a:p>
            <a:r>
              <a:rPr lang="en-US" sz="3200" dirty="0"/>
              <a:t>Identify the leading indicators for primary care and pediatric providers that support the current clinical guidelines</a:t>
            </a:r>
          </a:p>
          <a:p>
            <a:r>
              <a:rPr lang="en-US" sz="3200" dirty="0"/>
              <a:t>Consider the feasibility of provider reporting capability throughout Kentucky in making recommendations </a:t>
            </a:r>
          </a:p>
          <a:p>
            <a:r>
              <a:rPr lang="en-US" sz="3200" dirty="0"/>
              <a:t>Measures identified as leading indicators but are not yet feasible to report can go into “future” measures for consideration</a:t>
            </a:r>
          </a:p>
          <a:p>
            <a:r>
              <a:rPr lang="en-US" sz="3200" dirty="0"/>
              <a:t>Subcommittee recommendations will go to PMAC for a final decision</a:t>
            </a:r>
          </a:p>
          <a:p>
            <a:endParaRPr lang="en-US" sz="3200" dirty="0"/>
          </a:p>
        </p:txBody>
      </p:sp>
      <p:sp>
        <p:nvSpPr>
          <p:cNvPr id="2" name="Slide Number Placeholder 1"/>
          <p:cNvSpPr>
            <a:spLocks noGrp="1"/>
          </p:cNvSpPr>
          <p:nvPr>
            <p:ph type="sldNum" sz="quarter" idx="12"/>
          </p:nvPr>
        </p:nvSpPr>
        <p:spPr/>
        <p:txBody>
          <a:bodyPr/>
          <a:lstStyle/>
          <a:p>
            <a:fld id="{E0CDEDC3-A412-49C0-AFF8-529B7034A9A2}" type="slidenum">
              <a:rPr lang="en-US" smtClean="0"/>
              <a:t>17</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43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307BC-6B35-4029-AD64-F43D9B06E6B8}"/>
              </a:ext>
            </a:extLst>
          </p:cNvPr>
          <p:cNvSpPr txBox="1"/>
          <p:nvPr/>
        </p:nvSpPr>
        <p:spPr>
          <a:xfrm>
            <a:off x="295564" y="1976581"/>
            <a:ext cx="11490036" cy="3046988"/>
          </a:xfrm>
          <a:prstGeom prst="rect">
            <a:avLst/>
          </a:prstGeom>
          <a:noFill/>
        </p:spPr>
        <p:txBody>
          <a:bodyPr wrap="square" rtlCol="0">
            <a:spAutoFit/>
          </a:bodyPr>
          <a:lstStyle/>
          <a:p>
            <a:pPr algn="ctr"/>
            <a:r>
              <a:rPr lang="en-US" sz="9600" b="1" dirty="0">
                <a:solidFill>
                  <a:srgbClr val="FF6D00"/>
                </a:solidFill>
              </a:rPr>
              <a:t>PMAC PORTAL &amp; PACKET</a:t>
            </a:r>
          </a:p>
        </p:txBody>
      </p:sp>
    </p:spTree>
    <p:extLst>
      <p:ext uri="{BB962C8B-B14F-4D97-AF65-F5344CB8AC3E}">
        <p14:creationId xmlns:p14="http://schemas.microsoft.com/office/powerpoint/2010/main" val="853975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PMAC PORTAL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366381" y="2847413"/>
            <a:ext cx="3388756" cy="846763"/>
          </a:xfrm>
        </p:spPr>
        <p:txBody>
          <a:bodyPr>
            <a:normAutofit fontScale="55000" lnSpcReduction="20000"/>
          </a:bodyPr>
          <a:lstStyle/>
          <a:p>
            <a:pPr marL="0" indent="0">
              <a:buNone/>
            </a:pPr>
            <a:r>
              <a:rPr lang="en-US" sz="3200" dirty="0"/>
              <a:t>KHCollaborative.org/</a:t>
            </a:r>
            <a:r>
              <a:rPr lang="en-US" sz="3200" dirty="0" err="1"/>
              <a:t>pmacportal</a:t>
            </a:r>
            <a:endParaRPr lang="en-US" sz="3200" dirty="0"/>
          </a:p>
          <a:p>
            <a:pPr marL="0" indent="0">
              <a:buNone/>
            </a:pPr>
            <a:r>
              <a:rPr lang="en-US" sz="3200" dirty="0"/>
              <a:t>Password: </a:t>
            </a:r>
            <a:r>
              <a:rPr lang="en-US" sz="3200" dirty="0" err="1"/>
              <a:t>kchms</a:t>
            </a:r>
            <a:endParaRPr lang="en-US" sz="3200" dirty="0"/>
          </a:p>
        </p:txBody>
      </p:sp>
      <p:sp>
        <p:nvSpPr>
          <p:cNvPr id="2" name="Slide Number Placeholder 1"/>
          <p:cNvSpPr>
            <a:spLocks noGrp="1"/>
          </p:cNvSpPr>
          <p:nvPr>
            <p:ph type="sldNum" sz="quarter" idx="12"/>
          </p:nvPr>
        </p:nvSpPr>
        <p:spPr/>
        <p:txBody>
          <a:bodyPr/>
          <a:lstStyle/>
          <a:p>
            <a:fld id="{E0CDEDC3-A412-49C0-AFF8-529B7034A9A2}" type="slidenum">
              <a:rPr lang="en-US" smtClean="0"/>
              <a:t>19</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064" y="1324737"/>
            <a:ext cx="78486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07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307BC-6B35-4029-AD64-F43D9B06E6B8}"/>
              </a:ext>
            </a:extLst>
          </p:cNvPr>
          <p:cNvSpPr txBox="1"/>
          <p:nvPr/>
        </p:nvSpPr>
        <p:spPr>
          <a:xfrm>
            <a:off x="0" y="1976581"/>
            <a:ext cx="12192000" cy="2646878"/>
          </a:xfrm>
          <a:prstGeom prst="rect">
            <a:avLst/>
          </a:prstGeom>
          <a:noFill/>
        </p:spPr>
        <p:txBody>
          <a:bodyPr wrap="square" rtlCol="0">
            <a:spAutoFit/>
          </a:bodyPr>
          <a:lstStyle/>
          <a:p>
            <a:pPr algn="ctr"/>
            <a:r>
              <a:rPr lang="en-US" sz="16600" b="1" dirty="0">
                <a:solidFill>
                  <a:srgbClr val="FF6D00"/>
                </a:solidFill>
              </a:rPr>
              <a:t>WELCOME</a:t>
            </a:r>
          </a:p>
        </p:txBody>
      </p:sp>
    </p:spTree>
    <p:extLst>
      <p:ext uri="{BB962C8B-B14F-4D97-AF65-F5344CB8AC3E}">
        <p14:creationId xmlns:p14="http://schemas.microsoft.com/office/powerpoint/2010/main" val="416831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Subcommittee Packet – Version 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335605"/>
            <a:ext cx="6065871" cy="5296103"/>
          </a:xfrm>
        </p:spPr>
        <p:txBody>
          <a:bodyPr>
            <a:normAutofit fontScale="77500" lnSpcReduction="20000"/>
          </a:bodyPr>
          <a:lstStyle/>
          <a:p>
            <a:pPr marL="0" indent="0">
              <a:buNone/>
            </a:pPr>
            <a:r>
              <a:rPr lang="en-US" sz="3200" cap="small" dirty="0"/>
              <a:t>Welcome Letter</a:t>
            </a:r>
          </a:p>
          <a:p>
            <a:pPr marL="0" indent="0">
              <a:buNone/>
            </a:pPr>
            <a:r>
              <a:rPr lang="en-US" sz="3200" cap="small" dirty="0"/>
              <a:t>Rosters</a:t>
            </a:r>
          </a:p>
          <a:p>
            <a:pPr marL="0" indent="0">
              <a:buNone/>
            </a:pPr>
            <a:r>
              <a:rPr lang="en-US" sz="3200" cap="small" dirty="0"/>
              <a:t>KY Core Healthcare Measures Set Overview</a:t>
            </a:r>
          </a:p>
          <a:p>
            <a:pPr marL="0" indent="0">
              <a:buNone/>
            </a:pPr>
            <a:r>
              <a:rPr lang="en-US" sz="3200" cap="small" dirty="0"/>
              <a:t>PMAC Committee Agreement</a:t>
            </a:r>
          </a:p>
          <a:p>
            <a:pPr marL="0" indent="0">
              <a:buNone/>
            </a:pPr>
            <a:r>
              <a:rPr lang="en-US" sz="3200" cap="small" dirty="0"/>
              <a:t>Timeline</a:t>
            </a:r>
          </a:p>
          <a:p>
            <a:pPr marL="0" indent="0">
              <a:buNone/>
            </a:pPr>
            <a:r>
              <a:rPr lang="en-US" sz="3200" cap="small" dirty="0"/>
              <a:t>Crosswalk</a:t>
            </a:r>
          </a:p>
          <a:p>
            <a:pPr marL="0" indent="0">
              <a:buNone/>
            </a:pPr>
            <a:r>
              <a:rPr lang="en-US" sz="3200" cap="small" dirty="0"/>
              <a:t>Measure Selection Criteria</a:t>
            </a:r>
          </a:p>
          <a:p>
            <a:pPr marL="0" indent="0">
              <a:buNone/>
            </a:pPr>
            <a:r>
              <a:rPr lang="en-US" sz="3200" cap="small" dirty="0"/>
              <a:t>Focus Area Measure Information:</a:t>
            </a:r>
          </a:p>
          <a:p>
            <a:pPr marL="0" indent="0">
              <a:buNone/>
            </a:pPr>
            <a:r>
              <a:rPr lang="en-US" sz="3200" cap="small" dirty="0"/>
              <a:t>	Preventive Measures</a:t>
            </a:r>
          </a:p>
          <a:p>
            <a:pPr marL="0" indent="0">
              <a:buNone/>
            </a:pPr>
            <a:r>
              <a:rPr lang="en-US" sz="3200" cap="small" dirty="0"/>
              <a:t>	Pediatric Measures</a:t>
            </a:r>
          </a:p>
          <a:p>
            <a:pPr marL="0" indent="0">
              <a:buNone/>
            </a:pPr>
            <a:r>
              <a:rPr lang="en-US" sz="3200" cap="small" dirty="0"/>
              <a:t>	Chronic and Acute Measures </a:t>
            </a:r>
          </a:p>
          <a:p>
            <a:pPr marL="0" indent="0">
              <a:buNone/>
            </a:pPr>
            <a:r>
              <a:rPr lang="en-US" sz="3200" cap="small" dirty="0"/>
              <a:t>	Behavioral Health Measures </a:t>
            </a:r>
          </a:p>
          <a:p>
            <a:pPr marL="0" indent="0">
              <a:buNone/>
            </a:pPr>
            <a:r>
              <a:rPr lang="en-US" sz="3200" cap="small" dirty="0"/>
              <a:t>Appendix</a:t>
            </a:r>
            <a:endParaRPr lang="en-US" sz="3200" dirty="0"/>
          </a:p>
        </p:txBody>
      </p:sp>
      <p:sp>
        <p:nvSpPr>
          <p:cNvPr id="2" name="Slide Number Placeholder 1"/>
          <p:cNvSpPr>
            <a:spLocks noGrp="1"/>
          </p:cNvSpPr>
          <p:nvPr>
            <p:ph type="sldNum" sz="quarter" idx="12"/>
          </p:nvPr>
        </p:nvSpPr>
        <p:spPr/>
        <p:txBody>
          <a:bodyPr/>
          <a:lstStyle/>
          <a:p>
            <a:fld id="{E0CDEDC3-A412-49C0-AFF8-529B7034A9A2}" type="slidenum">
              <a:rPr lang="en-US" smtClean="0"/>
              <a:t>20</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3923" y="1418436"/>
            <a:ext cx="3893134" cy="508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9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Selection Criteria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335605"/>
            <a:ext cx="11093971" cy="5296103"/>
          </a:xfrm>
        </p:spPr>
        <p:txBody>
          <a:bodyPr>
            <a:normAutofit fontScale="70000" lnSpcReduction="20000"/>
          </a:bodyPr>
          <a:lstStyle/>
          <a:p>
            <a:pPr marL="0" indent="0" algn="ctr">
              <a:buNone/>
            </a:pPr>
            <a:r>
              <a:rPr lang="en-US" sz="3200" dirty="0"/>
              <a:t>The core measures will be selected based on currently available reporting capabilities and selection criteria. Below are the criteria for selecting measures to be selected as part of the common measurement set:</a:t>
            </a:r>
          </a:p>
          <a:p>
            <a:r>
              <a:rPr lang="en-US" sz="3200" dirty="0"/>
              <a:t>The measure set is of </a:t>
            </a:r>
            <a:r>
              <a:rPr lang="en-US" sz="3200" b="1" dirty="0"/>
              <a:t>manageable size </a:t>
            </a:r>
            <a:r>
              <a:rPr lang="en-US" sz="3200" dirty="0"/>
              <a:t>(to be determined by committee)</a:t>
            </a:r>
          </a:p>
          <a:p>
            <a:r>
              <a:rPr lang="en-US" sz="3200" dirty="0"/>
              <a:t>Measures are based on </a:t>
            </a:r>
            <a:r>
              <a:rPr lang="en-US" sz="3200" b="1" dirty="0"/>
              <a:t>readily available data </a:t>
            </a:r>
            <a:r>
              <a:rPr lang="en-US" sz="3200" dirty="0"/>
              <a:t>in KY (we must identify the data source), such as HEDIS measures.</a:t>
            </a:r>
          </a:p>
          <a:p>
            <a:r>
              <a:rPr lang="en-US" sz="3200" dirty="0"/>
              <a:t>Preference given to </a:t>
            </a:r>
            <a:r>
              <a:rPr lang="en-US" sz="3200" b="1" dirty="0"/>
              <a:t>nationally-vetted measures </a:t>
            </a:r>
            <a:r>
              <a:rPr lang="en-US" sz="3200" dirty="0"/>
              <a:t>(e.g., NQF-endorsed) and aligned to Medicaid and MIPS measurement sets.</a:t>
            </a:r>
          </a:p>
          <a:p>
            <a:r>
              <a:rPr lang="en-US" sz="3200" dirty="0"/>
              <a:t>Each measure should be </a:t>
            </a:r>
            <a:r>
              <a:rPr lang="en-US" sz="3200" b="1" dirty="0"/>
              <a:t>valid and reliable</a:t>
            </a:r>
            <a:r>
              <a:rPr lang="en-US" sz="3200" dirty="0"/>
              <a:t>, and produce </a:t>
            </a:r>
            <a:r>
              <a:rPr lang="en-US" sz="3200" b="1" dirty="0"/>
              <a:t>sufficient numerator and denominator size</a:t>
            </a:r>
            <a:r>
              <a:rPr lang="en-US" sz="3200" dirty="0"/>
              <a:t> to support credible public reporting.</a:t>
            </a:r>
          </a:p>
          <a:p>
            <a:r>
              <a:rPr lang="en-US" sz="3200" dirty="0"/>
              <a:t>Measures target issues where we believe there is </a:t>
            </a:r>
            <a:r>
              <a:rPr lang="en-US" sz="3200" b="1" dirty="0"/>
              <a:t>significant potential to improve </a:t>
            </a:r>
            <a:r>
              <a:rPr lang="en-US" sz="3200" dirty="0"/>
              <a:t>health system performance in a way that will positively impact health outcomes and reduce costs without unintended harm.</a:t>
            </a:r>
          </a:p>
          <a:p>
            <a:r>
              <a:rPr lang="en-US" sz="3200" dirty="0"/>
              <a:t>If the </a:t>
            </a:r>
            <a:r>
              <a:rPr lang="en-US" sz="3200" b="1" dirty="0"/>
              <a:t>unit of analysis includes health care providers</a:t>
            </a:r>
            <a:r>
              <a:rPr lang="en-US" sz="3200" dirty="0"/>
              <a:t>, the measure should be amenable to influence by providers.</a:t>
            </a:r>
          </a:p>
          <a:p>
            <a:r>
              <a:rPr lang="en-US" sz="3200" dirty="0"/>
              <a:t>The measure set is </a:t>
            </a:r>
            <a:r>
              <a:rPr lang="en-US" sz="3200" b="1" dirty="0"/>
              <a:t>useable by multiple parties </a:t>
            </a:r>
            <a:r>
              <a:rPr lang="en-US" sz="3200" dirty="0"/>
              <a:t>(e.g., payers, provider organizations, public health, communities, and/or policy-makers).</a:t>
            </a:r>
          </a:p>
        </p:txBody>
      </p:sp>
      <p:sp>
        <p:nvSpPr>
          <p:cNvPr id="2" name="Slide Number Placeholder 1"/>
          <p:cNvSpPr>
            <a:spLocks noGrp="1"/>
          </p:cNvSpPr>
          <p:nvPr>
            <p:ph type="sldNum" sz="quarter" idx="12"/>
          </p:nvPr>
        </p:nvSpPr>
        <p:spPr/>
        <p:txBody>
          <a:bodyPr/>
          <a:lstStyle/>
          <a:p>
            <a:fld id="{E0CDEDC3-A412-49C0-AFF8-529B7034A9A2}" type="slidenum">
              <a:rPr lang="en-US" smtClean="0"/>
              <a:t>21</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52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Crosswalk</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22</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629285095"/>
              </p:ext>
            </p:extLst>
          </p:nvPr>
        </p:nvGraphicFramePr>
        <p:xfrm>
          <a:off x="456850" y="1499362"/>
          <a:ext cx="11444998" cy="4657598"/>
        </p:xfrm>
        <a:graphic>
          <a:graphicData uri="http://schemas.openxmlformats.org/presentationml/2006/ole">
            <mc:AlternateContent xmlns:mc="http://schemas.openxmlformats.org/markup-compatibility/2006">
              <mc:Choice xmlns:v="urn:schemas-microsoft-com:vml" Requires="v">
                <p:oleObj spid="_x0000_s9244" name="Worksheet" r:id="rId5" imgW="10134520" imgH="4124369" progId="Excel.Sheet.12">
                  <p:embed/>
                </p:oleObj>
              </mc:Choice>
              <mc:Fallback>
                <p:oleObj name="Worksheet" r:id="rId5" imgW="10134520" imgH="4124369" progId="Excel.Sheet.12">
                  <p:embed/>
                  <p:pic>
                    <p:nvPicPr>
                      <p:cNvPr id="0" name=""/>
                      <p:cNvPicPr/>
                      <p:nvPr/>
                    </p:nvPicPr>
                    <p:blipFill>
                      <a:blip r:embed="rId6"/>
                      <a:stretch>
                        <a:fillRect/>
                      </a:stretch>
                    </p:blipFill>
                    <p:spPr>
                      <a:xfrm>
                        <a:off x="456850" y="1499362"/>
                        <a:ext cx="11444998" cy="4657598"/>
                      </a:xfrm>
                      <a:prstGeom prst="rect">
                        <a:avLst/>
                      </a:prstGeom>
                    </p:spPr>
                  </p:pic>
                </p:oleObj>
              </mc:Fallback>
            </mc:AlternateContent>
          </a:graphicData>
        </a:graphic>
      </p:graphicFrame>
    </p:spTree>
    <p:extLst>
      <p:ext uri="{BB962C8B-B14F-4D97-AF65-F5344CB8AC3E}">
        <p14:creationId xmlns:p14="http://schemas.microsoft.com/office/powerpoint/2010/main" val="5023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Crosswalk</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426464"/>
            <a:ext cx="2347311" cy="5205244"/>
          </a:xfrm>
        </p:spPr>
        <p:txBody>
          <a:bodyPr>
            <a:normAutofit/>
          </a:bodyPr>
          <a:lstStyle/>
          <a:p>
            <a:pPr marL="0" indent="0">
              <a:buNone/>
            </a:pPr>
            <a:endParaRPr lang="en-US" sz="3200" dirty="0"/>
          </a:p>
          <a:p>
            <a:pPr marL="0" indent="0">
              <a:buNone/>
            </a:pPr>
            <a:endParaRPr lang="en-US" sz="3200" dirty="0"/>
          </a:p>
          <a:p>
            <a:pPr marL="0" indent="0">
              <a:buNone/>
            </a:pPr>
            <a:endParaRPr lang="en-US" sz="3200" dirty="0"/>
          </a:p>
          <a:p>
            <a:pPr marL="0" indent="0">
              <a:buNone/>
            </a:pPr>
            <a:r>
              <a:rPr lang="en-US" sz="3200" dirty="0"/>
              <a:t>Overview of Crosswalk</a:t>
            </a:r>
          </a:p>
        </p:txBody>
      </p:sp>
      <p:sp>
        <p:nvSpPr>
          <p:cNvPr id="2" name="Slide Number Placeholder 1"/>
          <p:cNvSpPr>
            <a:spLocks noGrp="1"/>
          </p:cNvSpPr>
          <p:nvPr>
            <p:ph type="sldNum" sz="quarter" idx="12"/>
          </p:nvPr>
        </p:nvSpPr>
        <p:spPr/>
        <p:txBody>
          <a:bodyPr/>
          <a:lstStyle/>
          <a:p>
            <a:fld id="{E0CDEDC3-A412-49C0-AFF8-529B7034A9A2}" type="slidenum">
              <a:rPr lang="en-US" smtClean="0"/>
              <a:t>23</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5" name="Object 4"/>
          <p:cNvGraphicFramePr>
            <a:graphicFrameLocks noChangeAspect="1"/>
          </p:cNvGraphicFramePr>
          <p:nvPr>
            <p:extLst>
              <p:ext uri="{D42A27DB-BD31-4B8C-83A1-F6EECF244321}">
                <p14:modId xmlns:p14="http://schemas.microsoft.com/office/powerpoint/2010/main" val="1079574308"/>
              </p:ext>
            </p:extLst>
          </p:nvPr>
        </p:nvGraphicFramePr>
        <p:xfrm>
          <a:off x="3019616" y="1378584"/>
          <a:ext cx="8635936" cy="5219263"/>
        </p:xfrm>
        <a:graphic>
          <a:graphicData uri="http://schemas.openxmlformats.org/presentationml/2006/ole">
            <mc:AlternateContent xmlns:mc="http://schemas.openxmlformats.org/markup-compatibility/2006">
              <mc:Choice xmlns:v="urn:schemas-microsoft-com:vml" Requires="v">
                <p:oleObj spid="_x0000_s10268" name="Worksheet" r:id="rId6" imgW="6981751" imgH="4219602" progId="Excel.Sheet.12">
                  <p:embed/>
                </p:oleObj>
              </mc:Choice>
              <mc:Fallback>
                <p:oleObj name="Worksheet" r:id="rId6" imgW="6981751" imgH="4219602" progId="Excel.Sheet.12">
                  <p:embed/>
                  <p:pic>
                    <p:nvPicPr>
                      <p:cNvPr id="0" name=""/>
                      <p:cNvPicPr/>
                      <p:nvPr/>
                    </p:nvPicPr>
                    <p:blipFill>
                      <a:blip r:embed="rId7"/>
                      <a:stretch>
                        <a:fillRect/>
                      </a:stretch>
                    </p:blipFill>
                    <p:spPr>
                      <a:xfrm>
                        <a:off x="3019616" y="1378584"/>
                        <a:ext cx="8635936" cy="5219263"/>
                      </a:xfrm>
                      <a:prstGeom prst="rect">
                        <a:avLst/>
                      </a:prstGeom>
                    </p:spPr>
                  </p:pic>
                </p:oleObj>
              </mc:Fallback>
            </mc:AlternateContent>
          </a:graphicData>
        </a:graphic>
      </p:graphicFrame>
    </p:spTree>
    <p:extLst>
      <p:ext uri="{BB962C8B-B14F-4D97-AF65-F5344CB8AC3E}">
        <p14:creationId xmlns:p14="http://schemas.microsoft.com/office/powerpoint/2010/main" val="285463335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Timeline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graphicFrame>
        <p:nvGraphicFramePr>
          <p:cNvPr id="9" name="Content Placeholder 8"/>
          <p:cNvGraphicFramePr>
            <a:graphicFrameLocks noGrp="1"/>
          </p:cNvGraphicFramePr>
          <p:nvPr>
            <p:ph idx="1"/>
            <p:extLst>
              <p:ext uri="{D42A27DB-BD31-4B8C-83A1-F6EECF244321}">
                <p14:modId xmlns:p14="http://schemas.microsoft.com/office/powerpoint/2010/main" val="1000430503"/>
              </p:ext>
            </p:extLst>
          </p:nvPr>
        </p:nvGraphicFramePr>
        <p:xfrm>
          <a:off x="1349393" y="1868424"/>
          <a:ext cx="8233519" cy="4081275"/>
        </p:xfrm>
        <a:graphic>
          <a:graphicData uri="http://schemas.openxmlformats.org/drawingml/2006/table">
            <a:tbl>
              <a:tblPr firstRow="1" firstCol="1" bandRow="1"/>
              <a:tblGrid>
                <a:gridCol w="1522056">
                  <a:extLst>
                    <a:ext uri="{9D8B030D-6E8A-4147-A177-3AD203B41FA5}">
                      <a16:colId xmlns:a16="http://schemas.microsoft.com/office/drawing/2014/main" val="20000"/>
                    </a:ext>
                  </a:extLst>
                </a:gridCol>
                <a:gridCol w="6711463">
                  <a:extLst>
                    <a:ext uri="{9D8B030D-6E8A-4147-A177-3AD203B41FA5}">
                      <a16:colId xmlns:a16="http://schemas.microsoft.com/office/drawing/2014/main" val="20001"/>
                    </a:ext>
                  </a:extLst>
                </a:gridCol>
              </a:tblGrid>
              <a:tr h="240075">
                <a:tc>
                  <a:txBody>
                    <a:bodyPr/>
                    <a:lstStyle/>
                    <a:p>
                      <a:pPr marL="0" marR="0">
                        <a:lnSpc>
                          <a:spcPct val="107000"/>
                        </a:lnSpc>
                        <a:spcBef>
                          <a:spcPts val="0"/>
                        </a:spcBef>
                        <a:spcAft>
                          <a:spcPts val="0"/>
                        </a:spcAft>
                      </a:pPr>
                      <a:r>
                        <a:rPr lang="en-US" sz="1200">
                          <a:effectLst/>
                          <a:latin typeface="Calibri"/>
                          <a:ea typeface="Calibri"/>
                          <a:cs typeface="Times New Roman"/>
                        </a:rPr>
                        <a:t>Target Date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tc>
                  <a:txBody>
                    <a:bodyPr/>
                    <a:lstStyle/>
                    <a:p>
                      <a:pPr marL="0" marR="0">
                        <a:lnSpc>
                          <a:spcPct val="107000"/>
                        </a:lnSpc>
                        <a:spcBef>
                          <a:spcPts val="0"/>
                        </a:spcBef>
                        <a:spcAft>
                          <a:spcPts val="0"/>
                        </a:spcAft>
                      </a:pPr>
                      <a:r>
                        <a:rPr lang="en-US" sz="1200">
                          <a:effectLst/>
                          <a:latin typeface="Calibri"/>
                          <a:ea typeface="Calibri"/>
                          <a:cs typeface="Times New Roman"/>
                        </a:rPr>
                        <a:t>Activity</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ADB"/>
                    </a:solidFill>
                  </a:tcPr>
                </a:tc>
                <a:extLst>
                  <a:ext uri="{0D108BD9-81ED-4DB2-BD59-A6C34878D82A}">
                    <a16:rowId xmlns:a16="http://schemas.microsoft.com/office/drawing/2014/main" val="10000"/>
                  </a:ext>
                </a:extLst>
              </a:tr>
              <a:tr h="240075">
                <a:tc gridSpan="2">
                  <a:txBody>
                    <a:bodyPr/>
                    <a:lstStyle/>
                    <a:p>
                      <a:pPr marL="0" marR="0">
                        <a:lnSpc>
                          <a:spcPct val="107000"/>
                        </a:lnSpc>
                        <a:spcBef>
                          <a:spcPts val="0"/>
                        </a:spcBef>
                        <a:spcAft>
                          <a:spcPts val="0"/>
                        </a:spcAft>
                      </a:pPr>
                      <a:r>
                        <a:rPr lang="en-US" sz="1200">
                          <a:effectLst/>
                          <a:latin typeface="Calibri"/>
                          <a:ea typeface="Calibri"/>
                          <a:cs typeface="Times New Roman"/>
                        </a:rPr>
                        <a:t>2017</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10001"/>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August 22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Measurement Alignment Discovery Meeting</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September 7</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PMAC Planning Meeting</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September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Subcommittees Formed</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September 21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Secretary Glisson Announces Measurement Alignment Work</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October 30, 31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Subcommittee Orientation Meeting and Kickoff</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November</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First Subcommittee Meeting Convened</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0075">
                <a:tc gridSpan="2">
                  <a:txBody>
                    <a:bodyPr/>
                    <a:lstStyle/>
                    <a:p>
                      <a:pPr marL="0" marR="0">
                        <a:lnSpc>
                          <a:spcPct val="107000"/>
                        </a:lnSpc>
                        <a:spcBef>
                          <a:spcPts val="0"/>
                        </a:spcBef>
                        <a:spcAft>
                          <a:spcPts val="0"/>
                        </a:spcAft>
                      </a:pPr>
                      <a:r>
                        <a:rPr lang="en-US" sz="1200">
                          <a:effectLst/>
                          <a:latin typeface="Calibri"/>
                          <a:ea typeface="Calibri"/>
                          <a:cs typeface="Times New Roman"/>
                        </a:rPr>
                        <a:t>2018</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extLst>
                  <a:ext uri="{0D108BD9-81ED-4DB2-BD59-A6C34878D82A}">
                    <a16:rowId xmlns:a16="http://schemas.microsoft.com/office/drawing/2014/main" val="10008"/>
                  </a:ext>
                </a:extLst>
              </a:tr>
              <a:tr h="240075">
                <a:tc>
                  <a:txBody>
                    <a:bodyPr/>
                    <a:lstStyle/>
                    <a:p>
                      <a:pPr marL="0" marR="0">
                        <a:lnSpc>
                          <a:spcPct val="107000"/>
                        </a:lnSpc>
                        <a:spcBef>
                          <a:spcPts val="0"/>
                        </a:spcBef>
                        <a:spcAft>
                          <a:spcPts val="0"/>
                        </a:spcAft>
                        <a:tabLst>
                          <a:tab pos="1469390" algn="ctr"/>
                        </a:tabLst>
                      </a:pPr>
                      <a:r>
                        <a:rPr lang="en-US" sz="1200">
                          <a:effectLst/>
                          <a:latin typeface="Calibri"/>
                          <a:ea typeface="Calibri"/>
                          <a:cs typeface="Times New Roman"/>
                        </a:rPr>
                        <a:t>March</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Complete Subcommittee Meetings</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80150">
                <a:tc>
                  <a:txBody>
                    <a:bodyPr/>
                    <a:lstStyle/>
                    <a:p>
                      <a:pPr marL="0" marR="0">
                        <a:lnSpc>
                          <a:spcPct val="107000"/>
                        </a:lnSpc>
                        <a:spcBef>
                          <a:spcPts val="0"/>
                        </a:spcBef>
                        <a:spcAft>
                          <a:spcPts val="0"/>
                        </a:spcAft>
                      </a:pPr>
                      <a:r>
                        <a:rPr lang="en-US" sz="1200">
                          <a:effectLst/>
                          <a:latin typeface="Calibri"/>
                          <a:ea typeface="Calibri"/>
                          <a:cs typeface="Times New Roman"/>
                        </a:rPr>
                        <a:t>April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Subcommittee Chairs Present Recommended Measurement Sets to PMAC (4-hour Meeting)</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April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PMAC Measurement Selection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May</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PMAC Measurement Selection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June</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KHC Distributes to Key Healthcare Stakeholders for Comment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July</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Calibri"/>
                          <a:ea typeface="Calibri"/>
                          <a:cs typeface="Times New Roman"/>
                        </a:rPr>
                        <a:t>PMAC Measurement Finalization</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0075">
                <a:tc>
                  <a:txBody>
                    <a:bodyPr/>
                    <a:lstStyle/>
                    <a:p>
                      <a:pPr marL="0" marR="0">
                        <a:lnSpc>
                          <a:spcPct val="107000"/>
                        </a:lnSpc>
                        <a:spcBef>
                          <a:spcPts val="0"/>
                        </a:spcBef>
                        <a:spcAft>
                          <a:spcPts val="0"/>
                        </a:spcAft>
                      </a:pPr>
                      <a:r>
                        <a:rPr lang="en-US" sz="1200">
                          <a:effectLst/>
                          <a:latin typeface="Calibri"/>
                          <a:ea typeface="Calibri"/>
                          <a:cs typeface="Times New Roman"/>
                        </a:rPr>
                        <a:t>August</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a:ea typeface="Calibri"/>
                          <a:cs typeface="Times New Roman"/>
                        </a:rPr>
                        <a:t>Sign On to Adopt Common Measurement Set by Key Stakeholders</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2" name="Slide Number Placeholder 1"/>
          <p:cNvSpPr>
            <a:spLocks noGrp="1"/>
          </p:cNvSpPr>
          <p:nvPr>
            <p:ph type="sldNum" sz="quarter" idx="12"/>
          </p:nvPr>
        </p:nvSpPr>
        <p:spPr/>
        <p:txBody>
          <a:bodyPr/>
          <a:lstStyle/>
          <a:p>
            <a:fld id="{E0CDEDC3-A412-49C0-AFF8-529B7034A9A2}" type="slidenum">
              <a:rPr lang="en-US" smtClean="0"/>
              <a:t>24</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689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Subcommittee Meetings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335605"/>
            <a:ext cx="11093971" cy="5296103"/>
          </a:xfrm>
        </p:spPr>
        <p:txBody>
          <a:bodyPr>
            <a:normAutofit/>
          </a:bodyPr>
          <a:lstStyle/>
          <a:p>
            <a:endParaRPr lang="en-US" sz="3200" dirty="0"/>
          </a:p>
          <a:p>
            <a:r>
              <a:rPr lang="en-US" sz="3200" dirty="0"/>
              <a:t>Chairs and KHC will schedule meetings with members’ input</a:t>
            </a:r>
          </a:p>
          <a:p>
            <a:r>
              <a:rPr lang="en-US" sz="3200" dirty="0"/>
              <a:t>All meetings will be available virtually</a:t>
            </a:r>
          </a:p>
          <a:p>
            <a:r>
              <a:rPr lang="en-US" sz="3200" dirty="0"/>
              <a:t>All members are encouraged to utilize a web camera for meetings </a:t>
            </a:r>
          </a:p>
          <a:p>
            <a:r>
              <a:rPr lang="en-US" sz="3200" dirty="0"/>
              <a:t>Evening meetings are expected due to practice schedules </a:t>
            </a:r>
          </a:p>
        </p:txBody>
      </p:sp>
      <p:sp>
        <p:nvSpPr>
          <p:cNvPr id="2" name="Slide Number Placeholder 1"/>
          <p:cNvSpPr>
            <a:spLocks noGrp="1"/>
          </p:cNvSpPr>
          <p:nvPr>
            <p:ph type="sldNum" sz="quarter" idx="12"/>
          </p:nvPr>
        </p:nvSpPr>
        <p:spPr/>
        <p:txBody>
          <a:bodyPr/>
          <a:lstStyle/>
          <a:p>
            <a:fld id="{E0CDEDC3-A412-49C0-AFF8-529B7034A9A2}" type="slidenum">
              <a:rPr lang="en-US" smtClean="0"/>
              <a:t>25</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3872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307BC-6B35-4029-AD64-F43D9B06E6B8}"/>
              </a:ext>
            </a:extLst>
          </p:cNvPr>
          <p:cNvSpPr txBox="1"/>
          <p:nvPr/>
        </p:nvSpPr>
        <p:spPr>
          <a:xfrm>
            <a:off x="295564" y="1976581"/>
            <a:ext cx="11490036" cy="1569660"/>
          </a:xfrm>
          <a:prstGeom prst="rect">
            <a:avLst/>
          </a:prstGeom>
          <a:noFill/>
        </p:spPr>
        <p:txBody>
          <a:bodyPr wrap="square" rtlCol="0">
            <a:spAutoFit/>
          </a:bodyPr>
          <a:lstStyle/>
          <a:p>
            <a:pPr algn="ctr"/>
            <a:r>
              <a:rPr lang="en-US" sz="9600" b="1" dirty="0">
                <a:solidFill>
                  <a:srgbClr val="FF6D00"/>
                </a:solidFill>
              </a:rPr>
              <a:t>Questions?</a:t>
            </a:r>
          </a:p>
        </p:txBody>
      </p:sp>
    </p:spTree>
    <p:extLst>
      <p:ext uri="{BB962C8B-B14F-4D97-AF65-F5344CB8AC3E}">
        <p14:creationId xmlns:p14="http://schemas.microsoft.com/office/powerpoint/2010/main" val="239955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Welcoming Remarks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3</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AFFB2F-A938-40CE-A340-1F530BFEA1BA}"/>
              </a:ext>
            </a:extLst>
          </p:cNvPr>
          <p:cNvSpPr txBox="1"/>
          <p:nvPr/>
        </p:nvSpPr>
        <p:spPr>
          <a:xfrm>
            <a:off x="2586182" y="5310909"/>
            <a:ext cx="6465454" cy="923330"/>
          </a:xfrm>
          <a:prstGeom prst="rect">
            <a:avLst/>
          </a:prstGeom>
          <a:noFill/>
        </p:spPr>
        <p:txBody>
          <a:bodyPr wrap="square" rtlCol="0">
            <a:spAutoFit/>
          </a:bodyPr>
          <a:lstStyle/>
          <a:p>
            <a:pPr algn="ctr"/>
            <a:r>
              <a:rPr lang="en-US" dirty="0"/>
              <a:t>Vickie Glisson</a:t>
            </a:r>
          </a:p>
          <a:p>
            <a:pPr algn="ctr"/>
            <a:r>
              <a:rPr lang="en-US" dirty="0"/>
              <a:t> Cabinet Secretary</a:t>
            </a:r>
          </a:p>
          <a:p>
            <a:pPr algn="ctr"/>
            <a:r>
              <a:rPr lang="en-US" dirty="0"/>
              <a:t>KY Cabinet for Health &amp; Family Services</a:t>
            </a:r>
          </a:p>
        </p:txBody>
      </p:sp>
      <p:pic>
        <p:nvPicPr>
          <p:cNvPr id="1028" name="Picture 4" descr="http://www.kyforward.com/wp-content/uploads/2016/10/Gliss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797" y="1792223"/>
            <a:ext cx="2286223" cy="308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75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Welcoming Remarks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4</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AFFB2F-A938-40CE-A340-1F530BFEA1BA}"/>
              </a:ext>
            </a:extLst>
          </p:cNvPr>
          <p:cNvSpPr txBox="1"/>
          <p:nvPr/>
        </p:nvSpPr>
        <p:spPr>
          <a:xfrm>
            <a:off x="1029873" y="5125188"/>
            <a:ext cx="4475739" cy="1477328"/>
          </a:xfrm>
          <a:prstGeom prst="rect">
            <a:avLst/>
          </a:prstGeom>
          <a:noFill/>
        </p:spPr>
        <p:txBody>
          <a:bodyPr wrap="square" rtlCol="0">
            <a:spAutoFit/>
          </a:bodyPr>
          <a:lstStyle/>
          <a:p>
            <a:r>
              <a:rPr lang="en-US" dirty="0"/>
              <a:t>Randa Deaton, MA</a:t>
            </a:r>
          </a:p>
          <a:p>
            <a:r>
              <a:rPr lang="en-US" dirty="0"/>
              <a:t>Corporate Director</a:t>
            </a:r>
          </a:p>
          <a:p>
            <a:r>
              <a:rPr lang="en-US" dirty="0"/>
              <a:t>UAW/Ford Community Healthcare Initiative Co-Executive Director</a:t>
            </a:r>
          </a:p>
          <a:p>
            <a:r>
              <a:rPr lang="en-US" dirty="0" err="1"/>
              <a:t>Kentuckiana</a:t>
            </a:r>
            <a:r>
              <a:rPr lang="en-US" dirty="0"/>
              <a:t> Health Collaborative</a:t>
            </a:r>
          </a:p>
        </p:txBody>
      </p:sp>
      <p:sp>
        <p:nvSpPr>
          <p:cNvPr id="12" name="TextBox 11">
            <a:extLst>
              <a:ext uri="{FF2B5EF4-FFF2-40B4-BE49-F238E27FC236}">
                <a16:creationId xmlns:a16="http://schemas.microsoft.com/office/drawing/2014/main" id="{29B2E6AC-0730-4B01-ACC1-2BAEC28266D1}"/>
              </a:ext>
            </a:extLst>
          </p:cNvPr>
          <p:cNvSpPr txBox="1"/>
          <p:nvPr/>
        </p:nvSpPr>
        <p:spPr>
          <a:xfrm>
            <a:off x="6533287" y="5123710"/>
            <a:ext cx="4475739" cy="1477328"/>
          </a:xfrm>
          <a:prstGeom prst="rect">
            <a:avLst/>
          </a:prstGeom>
          <a:noFill/>
        </p:spPr>
        <p:txBody>
          <a:bodyPr wrap="square" rtlCol="0">
            <a:spAutoFit/>
          </a:bodyPr>
          <a:lstStyle/>
          <a:p>
            <a:r>
              <a:rPr lang="en-US" dirty="0"/>
              <a:t>Gilbert C. Liu, MD, MS</a:t>
            </a:r>
          </a:p>
          <a:p>
            <a:r>
              <a:rPr lang="en-US" dirty="0"/>
              <a:t>Medical Director</a:t>
            </a:r>
          </a:p>
          <a:p>
            <a:r>
              <a:rPr lang="en-US" dirty="0"/>
              <a:t>Cabinet for Health and Family Services</a:t>
            </a:r>
          </a:p>
          <a:p>
            <a:r>
              <a:rPr lang="en-US" dirty="0"/>
              <a:t>Department for Medicaid Services</a:t>
            </a:r>
          </a:p>
          <a:p>
            <a:r>
              <a:rPr lang="en-US" dirty="0"/>
              <a:t>Office of the Commissioner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1528" y="1494685"/>
            <a:ext cx="2924175" cy="36290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8093" y="1562265"/>
            <a:ext cx="3443313" cy="3443313"/>
          </a:xfrm>
          <a:prstGeom prst="rect">
            <a:avLst/>
          </a:prstGeom>
        </p:spPr>
      </p:pic>
    </p:spTree>
    <p:extLst>
      <p:ext uri="{BB962C8B-B14F-4D97-AF65-F5344CB8AC3E}">
        <p14:creationId xmlns:p14="http://schemas.microsoft.com/office/powerpoint/2010/main" val="1843559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Today’s Agenda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1335605"/>
            <a:ext cx="11093971" cy="5296103"/>
          </a:xfrm>
        </p:spPr>
        <p:txBody>
          <a:bodyPr>
            <a:normAutofit/>
          </a:bodyPr>
          <a:lstStyle/>
          <a:p>
            <a:r>
              <a:rPr lang="en-US" sz="3200" dirty="0"/>
              <a:t>Welcome and Opening Remarks</a:t>
            </a:r>
          </a:p>
          <a:p>
            <a:r>
              <a:rPr lang="en-US" sz="3200" dirty="0"/>
              <a:t>Subcommittee Chairs’ Remarks and Subcommittee Member Role Call</a:t>
            </a:r>
          </a:p>
          <a:p>
            <a:r>
              <a:rPr lang="en-US" sz="3200" dirty="0"/>
              <a:t>Project Goals, Summary</a:t>
            </a:r>
          </a:p>
          <a:p>
            <a:r>
              <a:rPr lang="en-US" sz="3200" dirty="0"/>
              <a:t>PMAC Portal and Packet</a:t>
            </a:r>
          </a:p>
          <a:p>
            <a:r>
              <a:rPr lang="en-US" sz="3200" dirty="0"/>
              <a:t>Q&amp;A</a:t>
            </a:r>
          </a:p>
          <a:p>
            <a:endParaRPr lang="en-US" sz="3200" dirty="0"/>
          </a:p>
        </p:txBody>
      </p:sp>
      <p:sp>
        <p:nvSpPr>
          <p:cNvPr id="2" name="Slide Number Placeholder 1"/>
          <p:cNvSpPr>
            <a:spLocks noGrp="1"/>
          </p:cNvSpPr>
          <p:nvPr>
            <p:ph type="sldNum" sz="quarter" idx="12"/>
          </p:nvPr>
        </p:nvSpPr>
        <p:spPr/>
        <p:txBody>
          <a:bodyPr/>
          <a:lstStyle/>
          <a:p>
            <a:fld id="{E0CDEDC3-A412-49C0-AFF8-529B7034A9A2}" type="slidenum">
              <a:rPr lang="en-US" smtClean="0"/>
              <a:t>5</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529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D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5307BC-6B35-4029-AD64-F43D9B06E6B8}"/>
              </a:ext>
            </a:extLst>
          </p:cNvPr>
          <p:cNvSpPr txBox="1"/>
          <p:nvPr/>
        </p:nvSpPr>
        <p:spPr>
          <a:xfrm>
            <a:off x="295564" y="1976581"/>
            <a:ext cx="11490036" cy="3046988"/>
          </a:xfrm>
          <a:prstGeom prst="rect">
            <a:avLst/>
          </a:prstGeom>
          <a:noFill/>
        </p:spPr>
        <p:txBody>
          <a:bodyPr wrap="square" rtlCol="0">
            <a:spAutoFit/>
          </a:bodyPr>
          <a:lstStyle/>
          <a:p>
            <a:pPr algn="ctr"/>
            <a:r>
              <a:rPr lang="en-US" sz="9600" b="1" dirty="0">
                <a:solidFill>
                  <a:srgbClr val="FF6D00"/>
                </a:solidFill>
              </a:rPr>
              <a:t>Subcommittee Chairs</a:t>
            </a:r>
          </a:p>
          <a:p>
            <a:pPr algn="ctr"/>
            <a:r>
              <a:rPr lang="en-US" sz="9600" b="1" dirty="0">
                <a:solidFill>
                  <a:srgbClr val="FF6D00"/>
                </a:solidFill>
              </a:rPr>
              <a:t>&amp; Roll Call</a:t>
            </a:r>
          </a:p>
        </p:txBody>
      </p:sp>
    </p:spTree>
    <p:extLst>
      <p:ext uri="{BB962C8B-B14F-4D97-AF65-F5344CB8AC3E}">
        <p14:creationId xmlns:p14="http://schemas.microsoft.com/office/powerpoint/2010/main" val="2651803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SUBCOMMITTEE CHAIRS’ REMARKS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7</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853084" y="1562264"/>
            <a:ext cx="5948772" cy="3139321"/>
          </a:xfrm>
          <a:prstGeom prst="rect">
            <a:avLst/>
          </a:prstGeom>
        </p:spPr>
        <p:txBody>
          <a:bodyPr wrap="square">
            <a:spAutoFit/>
          </a:bodyPr>
          <a:lstStyle/>
          <a:p>
            <a:endParaRPr lang="en-US" dirty="0"/>
          </a:p>
          <a:p>
            <a:r>
              <a:rPr lang="en-US" sz="2000" b="1" dirty="0">
                <a:solidFill>
                  <a:srgbClr val="0070C0"/>
                </a:solidFill>
              </a:rPr>
              <a:t>PEDIATRIC CARE SUBCOMMITTEE </a:t>
            </a:r>
          </a:p>
          <a:p>
            <a:r>
              <a:rPr lang="en-US" sz="2000" dirty="0"/>
              <a:t>Julia Richerson, MD</a:t>
            </a:r>
          </a:p>
          <a:p>
            <a:r>
              <a:rPr lang="en-US" sz="2000" dirty="0"/>
              <a:t>Pediatrician	</a:t>
            </a:r>
          </a:p>
          <a:p>
            <a:r>
              <a:rPr lang="en-US" sz="2000" dirty="0"/>
              <a:t>Family Health Centers</a:t>
            </a:r>
          </a:p>
          <a:p>
            <a:endParaRPr lang="en-US" sz="2000" dirty="0"/>
          </a:p>
          <a:p>
            <a:r>
              <a:rPr lang="en-US" sz="2000" b="1" dirty="0">
                <a:solidFill>
                  <a:srgbClr val="0070C0"/>
                </a:solidFill>
              </a:rPr>
              <a:t>CHRONIC AND ACUTE CARE SUBCOMMITTEE</a:t>
            </a:r>
            <a:r>
              <a:rPr lang="en-US" sz="2000" dirty="0"/>
              <a:t> </a:t>
            </a:r>
          </a:p>
          <a:p>
            <a:r>
              <a:rPr lang="en-US" sz="2000" dirty="0"/>
              <a:t>Trudi Matthews, MA	</a:t>
            </a:r>
          </a:p>
          <a:p>
            <a:r>
              <a:rPr lang="en-US" sz="2000" dirty="0"/>
              <a:t>Managing Director	</a:t>
            </a:r>
          </a:p>
          <a:p>
            <a:r>
              <a:rPr lang="en-US" sz="2000" dirty="0"/>
              <a:t> KY Regional Extension Center</a:t>
            </a:r>
          </a:p>
        </p:txBody>
      </p:sp>
      <p:sp>
        <p:nvSpPr>
          <p:cNvPr id="11" name="Rectangle 10"/>
          <p:cNvSpPr/>
          <p:nvPr/>
        </p:nvSpPr>
        <p:spPr>
          <a:xfrm>
            <a:off x="493426" y="1793254"/>
            <a:ext cx="4853890" cy="3139321"/>
          </a:xfrm>
          <a:prstGeom prst="rect">
            <a:avLst/>
          </a:prstGeom>
        </p:spPr>
        <p:txBody>
          <a:bodyPr wrap="square">
            <a:spAutoFit/>
          </a:bodyPr>
          <a:lstStyle/>
          <a:p>
            <a:r>
              <a:rPr lang="en-US" sz="2000" b="1" dirty="0">
                <a:solidFill>
                  <a:srgbClr val="0070C0"/>
                </a:solidFill>
              </a:rPr>
              <a:t>PREVENTIVE CARE SUBCOMMITTEE </a:t>
            </a:r>
          </a:p>
          <a:p>
            <a:r>
              <a:rPr lang="en-US" sz="2000" dirty="0"/>
              <a:t>Kayla Rose</a:t>
            </a:r>
          </a:p>
          <a:p>
            <a:r>
              <a:rPr lang="en-US" sz="2000" dirty="0"/>
              <a:t>Dir. of Practice Improvement Programs	</a:t>
            </a:r>
          </a:p>
          <a:p>
            <a:r>
              <a:rPr lang="en-US" sz="2000" dirty="0"/>
              <a:t>Kentucky Primary Care Association</a:t>
            </a:r>
          </a:p>
          <a:p>
            <a:endParaRPr lang="en-US" sz="2000" dirty="0"/>
          </a:p>
          <a:p>
            <a:r>
              <a:rPr lang="en-US" sz="2000" b="1" dirty="0">
                <a:solidFill>
                  <a:srgbClr val="0070C0"/>
                </a:solidFill>
              </a:rPr>
              <a:t>BEHAVIORAL HEALTH SUBCOMMITTEE </a:t>
            </a:r>
          </a:p>
          <a:p>
            <a:r>
              <a:rPr lang="en-US" sz="2000" dirty="0"/>
              <a:t>Sarah Moyer, MD, MPH	</a:t>
            </a:r>
          </a:p>
          <a:p>
            <a:r>
              <a:rPr lang="en-US" sz="2000" dirty="0"/>
              <a:t>Director	</a:t>
            </a:r>
          </a:p>
          <a:p>
            <a:r>
              <a:rPr lang="en-US" sz="2000" dirty="0"/>
              <a:t>Louisville Metro Public Health and Wellness</a:t>
            </a:r>
          </a:p>
          <a:p>
            <a:endParaRPr lang="en-US" dirty="0"/>
          </a:p>
        </p:txBody>
      </p:sp>
    </p:spTree>
    <p:extLst>
      <p:ext uri="{BB962C8B-B14F-4D97-AF65-F5344CB8AC3E}">
        <p14:creationId xmlns:p14="http://schemas.microsoft.com/office/powerpoint/2010/main" val="238803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Subcommittee Roll Call</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7" name="Content Placeholder 2"/>
          <p:cNvSpPr>
            <a:spLocks noGrp="1"/>
          </p:cNvSpPr>
          <p:nvPr>
            <p:ph idx="1"/>
          </p:nvPr>
        </p:nvSpPr>
        <p:spPr>
          <a:xfrm>
            <a:off x="493425" y="4184072"/>
            <a:ext cx="11093971" cy="1502871"/>
          </a:xfrm>
        </p:spPr>
        <p:txBody>
          <a:bodyPr/>
          <a:lstStyle/>
          <a:p>
            <a:pPr algn="ctr"/>
            <a:r>
              <a:rPr lang="en-US" dirty="0"/>
              <a:t>Representative name and role within organization</a:t>
            </a:r>
          </a:p>
          <a:p>
            <a:pPr algn="ctr"/>
            <a:r>
              <a:rPr lang="en-US" dirty="0"/>
              <a:t>What would you like to see this core measurement set accomplish?</a:t>
            </a:r>
          </a:p>
          <a:p>
            <a:pPr algn="ctr"/>
            <a:endParaRPr lang="en-US" dirty="0"/>
          </a:p>
        </p:txBody>
      </p:sp>
      <p:sp>
        <p:nvSpPr>
          <p:cNvPr id="2" name="Slide Number Placeholder 1"/>
          <p:cNvSpPr>
            <a:spLocks noGrp="1"/>
          </p:cNvSpPr>
          <p:nvPr>
            <p:ph type="sldNum" sz="quarter" idx="12"/>
          </p:nvPr>
        </p:nvSpPr>
        <p:spPr/>
        <p:txBody>
          <a:bodyPr/>
          <a:lstStyle/>
          <a:p>
            <a:fld id="{E0CDEDC3-A412-49C0-AFF8-529B7034A9A2}" type="slidenum">
              <a:rPr lang="en-US" smtClean="0"/>
              <a:t>8</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B3DB7FE-D6F3-405B-A008-AA48D5BC4B3B}"/>
              </a:ext>
            </a:extLst>
          </p:cNvPr>
          <p:cNvSpPr txBox="1"/>
          <p:nvPr/>
        </p:nvSpPr>
        <p:spPr>
          <a:xfrm>
            <a:off x="1311564" y="2538843"/>
            <a:ext cx="9494981" cy="523220"/>
          </a:xfrm>
          <a:prstGeom prst="rect">
            <a:avLst/>
          </a:prstGeom>
          <a:solidFill>
            <a:schemeClr val="accent1">
              <a:lumMod val="75000"/>
            </a:schemeClr>
          </a:solidFill>
          <a:ln>
            <a:noFill/>
          </a:ln>
        </p:spPr>
        <p:txBody>
          <a:bodyPr wrap="square" rtlCol="0">
            <a:spAutoFit/>
          </a:bodyPr>
          <a:lstStyle/>
          <a:p>
            <a:pPr algn="ctr"/>
            <a:r>
              <a:rPr lang="en-US" sz="2800" i="1" dirty="0">
                <a:solidFill>
                  <a:schemeClr val="bg1"/>
                </a:solidFill>
              </a:rPr>
              <a:t>When introducing yourself, please include:</a:t>
            </a:r>
          </a:p>
        </p:txBody>
      </p:sp>
    </p:spTree>
    <p:extLst>
      <p:ext uri="{BB962C8B-B14F-4D97-AF65-F5344CB8AC3E}">
        <p14:creationId xmlns:p14="http://schemas.microsoft.com/office/powerpoint/2010/main" val="358020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3426" y="23670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Preventive Care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3032" y="236702"/>
            <a:ext cx="2971800" cy="958881"/>
          </a:xfrm>
          <a:prstGeom prst="rect">
            <a:avLst/>
          </a:prstGeom>
        </p:spPr>
      </p:pic>
      <p:sp>
        <p:nvSpPr>
          <p:cNvPr id="2" name="Slide Number Placeholder 1"/>
          <p:cNvSpPr>
            <a:spLocks noGrp="1"/>
          </p:cNvSpPr>
          <p:nvPr>
            <p:ph type="sldNum" sz="quarter" idx="12"/>
          </p:nvPr>
        </p:nvSpPr>
        <p:spPr/>
        <p:txBody>
          <a:bodyPr/>
          <a:lstStyle/>
          <a:p>
            <a:fld id="{E0CDEDC3-A412-49C0-AFF8-529B7034A9A2}" type="slidenum">
              <a:rPr lang="en-US" smtClean="0"/>
              <a:t>9</a:t>
            </a:fld>
            <a:endParaRPr lang="en-US"/>
          </a:p>
        </p:txBody>
      </p:sp>
      <p:cxnSp>
        <p:nvCxnSpPr>
          <p:cNvPr id="8" name="Straight Connector 7"/>
          <p:cNvCxnSpPr/>
          <p:nvPr/>
        </p:nvCxnSpPr>
        <p:spPr>
          <a:xfrm>
            <a:off x="-11572" y="1213280"/>
            <a:ext cx="12203572" cy="0"/>
          </a:xfrm>
          <a:prstGeom prst="line">
            <a:avLst/>
          </a:prstGeom>
          <a:ln w="38100">
            <a:solidFill>
              <a:srgbClr val="FF6D00"/>
            </a:soli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371709795"/>
              </p:ext>
            </p:extLst>
          </p:nvPr>
        </p:nvGraphicFramePr>
        <p:xfrm>
          <a:off x="876300" y="1612900"/>
          <a:ext cx="10439400" cy="3629025"/>
        </p:xfrm>
        <a:graphic>
          <a:graphicData uri="http://schemas.openxmlformats.org/presentationml/2006/ole">
            <mc:AlternateContent xmlns:mc="http://schemas.openxmlformats.org/markup-compatibility/2006">
              <mc:Choice xmlns:v="urn:schemas-microsoft-com:vml" Requires="v">
                <p:oleObj spid="_x0000_s13334" name="Worksheet" r:id="rId5" imgW="10439423" imgH="3628987" progId="Excel.Sheet.12">
                  <p:embed/>
                </p:oleObj>
              </mc:Choice>
              <mc:Fallback>
                <p:oleObj name="Worksheet" r:id="rId5" imgW="10439423" imgH="3628987" progId="Excel.Sheet.12">
                  <p:embed/>
                  <p:pic>
                    <p:nvPicPr>
                      <p:cNvPr id="0" name=""/>
                      <p:cNvPicPr/>
                      <p:nvPr/>
                    </p:nvPicPr>
                    <p:blipFill>
                      <a:blip r:embed="rId6"/>
                      <a:stretch>
                        <a:fillRect/>
                      </a:stretch>
                    </p:blipFill>
                    <p:spPr>
                      <a:xfrm>
                        <a:off x="876300" y="1612900"/>
                        <a:ext cx="10439400" cy="3629025"/>
                      </a:xfrm>
                      <a:prstGeom prst="rect">
                        <a:avLst/>
                      </a:prstGeom>
                    </p:spPr>
                  </p:pic>
                </p:oleObj>
              </mc:Fallback>
            </mc:AlternateContent>
          </a:graphicData>
        </a:graphic>
      </p:graphicFrame>
    </p:spTree>
    <p:extLst>
      <p:ext uri="{BB962C8B-B14F-4D97-AF65-F5344CB8AC3E}">
        <p14:creationId xmlns:p14="http://schemas.microsoft.com/office/powerpoint/2010/main" val="1253900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689</TotalTime>
  <Words>808</Words>
  <Application>Microsoft Office PowerPoint</Application>
  <PresentationFormat>Widescreen</PresentationFormat>
  <Paragraphs>212</Paragraphs>
  <Slides>26</Slides>
  <Notes>21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Calibri Light</vt:lpstr>
      <vt:lpstr>Times New Roman</vt:lpstr>
      <vt:lpstr>Office Theme</vt:lpstr>
      <vt:lpstr>Worksheet</vt:lpstr>
      <vt:lpstr>Microsoft Excel 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Clouser</dc:creator>
  <cp:lastModifiedBy>Stephanie Clouser</cp:lastModifiedBy>
  <cp:revision>63</cp:revision>
  <cp:lastPrinted>2017-10-30T14:47:32Z</cp:lastPrinted>
  <dcterms:created xsi:type="dcterms:W3CDTF">2017-10-16T21:08:38Z</dcterms:created>
  <dcterms:modified xsi:type="dcterms:W3CDTF">2017-10-30T21:16:35Z</dcterms:modified>
</cp:coreProperties>
</file>